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8" r:id="rId2"/>
    <p:sldId id="319" r:id="rId3"/>
    <p:sldId id="320" r:id="rId4"/>
    <p:sldId id="321" r:id="rId5"/>
    <p:sldId id="323" r:id="rId6"/>
    <p:sldId id="263" r:id="rId7"/>
    <p:sldId id="310" r:id="rId8"/>
    <p:sldId id="257" r:id="rId9"/>
    <p:sldId id="260" r:id="rId10"/>
    <p:sldId id="308" r:id="rId11"/>
    <p:sldId id="311" r:id="rId12"/>
    <p:sldId id="313" r:id="rId13"/>
    <p:sldId id="307" r:id="rId14"/>
    <p:sldId id="314" r:id="rId15"/>
    <p:sldId id="316" r:id="rId16"/>
    <p:sldId id="315" r:id="rId17"/>
    <p:sldId id="31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29"/>
    <p:restoredTop sz="94682"/>
  </p:normalViewPr>
  <p:slideViewPr>
    <p:cSldViewPr snapToGrid="0">
      <p:cViewPr varScale="1">
        <p:scale>
          <a:sx n="75" d="100"/>
          <a:sy n="75" d="100"/>
        </p:scale>
        <p:origin x="168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22C3-24E7-914B-612B-81731C52E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EDB88-B96B-D462-4344-FFD817E4B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15857-C3A7-B3EA-389C-386E20BDE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726C5-C590-6646-E968-520F90C9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0F60-8741-E05C-0D0F-EF822F20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5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79BD-3FD8-4E06-46B2-14B7B34B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F2AEE-F7A1-4661-2F74-F50867E9E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6C19E-BEF3-732F-F106-2E453DF0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46C42-0EDE-8FF8-2733-749A07057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B18B5-5327-E82E-7725-11BF0F95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0B022-65EA-4415-719A-534DBC3C5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83AE7-A42F-4B77-85B8-09295E9E9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0CE0-862D-E4FB-B06D-1AEC8EFC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D8A2A-DAFE-5872-82DE-C93CD28EC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E6D24-1619-B9CD-0DB0-717226EC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4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B116-6070-DC79-1084-E0A9EC85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CA340-2A47-C495-A0A5-EC2F3D212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71CB5-1105-AC0F-10D6-69A0FFF8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DABBB-9CFB-47AB-AE91-C6C5580D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0299D-C596-24A6-3CC8-A84E637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1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B55C-8013-EA3C-B6A6-28C69967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E0A34-291E-D7A3-3EC1-CA9128F5C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C1EA5-B210-F733-CC71-97BBF4FA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6A6C-8CDC-7334-CD6C-7845ED39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80943-7B5E-9257-A7DD-04E3BF25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B353-D898-608F-2AA6-B08E93C4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2903-C6F5-2022-566C-C342FF1E5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FEE58-60D2-04D1-CDFA-300F4122D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D831F-A417-0F38-0607-DD03686C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3BE64-4745-185A-CF79-858D36CA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8382F-DE17-8330-A385-5553B425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8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DB5B-C283-2B6D-C030-75C0E2B1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31B0C-02F8-B6B5-02DE-2EE3AD68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1E3BC-DD2A-880B-0CB9-B31810416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F17BC-10FB-2ECE-2663-EA09BA33B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F2675-A4DB-DC2F-8901-0A4E57C51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5C5F6-E610-4C59-FC9D-EB0E4B00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84F1DE-71D1-880F-A215-56B0E2DAA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A01E3-1BC6-7818-7D90-345C29C8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0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5CF3-ECB5-941D-8540-0E5EDC56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DC0BE-1E80-DC11-D764-24A1D017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5681D-9A87-BEEA-D8EE-7DAD27CD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F5C2C-63E5-B0A1-AE09-E88A7D43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A66F9F-B938-0EC0-0735-966445869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A2A6F-7AA0-1B0F-36EF-38AEAA2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55EAF-CF25-6825-C21C-ADF940449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4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AF98-191B-EED0-47A0-D946EC5D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A2E27-A5D1-B093-8936-93A35439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FEC9C-C7C1-9AA7-2D57-04E3AAB36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9D8B9-5DAF-6CE8-79A2-51BB292E5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54CF2-2746-2DE5-625D-BD5B2304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0F00A-029C-98C2-DD1B-CFF6E1DB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9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6381-62D9-E77D-B368-CDB4623F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5F950-95E7-C81E-1BF1-7DC0F75C5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77093-7551-7175-9940-2A5D0CC5D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07039-702C-FD5D-928A-0EE93808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8F999-CF89-81ED-8338-8A685BBC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EBBC8-FB92-80CB-A001-C6CE7886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0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F6661-235D-39C3-B8DC-1158D9D8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4F78E-E235-503F-447E-D92A1D04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5234-6D46-A2C0-05C2-B49F70CC9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7D0B-CFE1-2548-84A4-4B309639709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46108-1CB3-E2A5-623B-D4D3C8F6B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0ACD7-6225-4461-801C-139AE5A97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1248F-5F3E-1042-AD72-A197DD12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729E-E6D0-82BA-00D1-7E92A748B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Converter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1170A-DB03-4CEC-6040-AD3F25D653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Unit Testing Results, 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Design Calculations and Schematics</a:t>
            </a:r>
          </a:p>
        </p:txBody>
      </p:sp>
    </p:spTree>
    <p:extLst>
      <p:ext uri="{BB962C8B-B14F-4D97-AF65-F5344CB8AC3E}">
        <p14:creationId xmlns:p14="http://schemas.microsoft.com/office/powerpoint/2010/main" val="350443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38F9AD-FF38-9DED-2E20-4CB9C3E57598}"/>
              </a:ext>
            </a:extLst>
          </p:cNvPr>
          <p:cNvSpPr txBox="1"/>
          <p:nvPr/>
        </p:nvSpPr>
        <p:spPr>
          <a:xfrm>
            <a:off x="1096482" y="2013228"/>
            <a:ext cx="926671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CONNECTING THE PV POWER CONVERTER “CHARGER” 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POWER THE RSL20 CAMERA LOAD:</a:t>
            </a:r>
          </a:p>
          <a:p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Emulated BAT wattage = 3.7 V x 1700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6.29 W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Emulated BAT floating wattage = 4.2 V x 1700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7.14 W</a:t>
            </a:r>
          </a:p>
          <a:p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charging current of the FAN54120 Charger IC is fixed on the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board to 400 mA (fast charge):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Emulated BAT fast charge wattage = 3.7 V x 400 mA = </a:t>
            </a: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1.48 W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5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090028-6F30-8197-EC4A-176EEC506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99247"/>
              </p:ext>
            </p:extLst>
          </p:nvPr>
        </p:nvGraphicFramePr>
        <p:xfrm>
          <a:off x="1010887" y="1553705"/>
          <a:ext cx="10170225" cy="33755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4964">
                  <a:extLst>
                    <a:ext uri="{9D8B030D-6E8A-4147-A177-3AD203B41FA5}">
                      <a16:colId xmlns:a16="http://schemas.microsoft.com/office/drawing/2014/main" val="3374199775"/>
                    </a:ext>
                  </a:extLst>
                </a:gridCol>
                <a:gridCol w="1211283">
                  <a:extLst>
                    <a:ext uri="{9D8B030D-6E8A-4147-A177-3AD203B41FA5}">
                      <a16:colId xmlns:a16="http://schemas.microsoft.com/office/drawing/2014/main" val="2563066734"/>
                    </a:ext>
                  </a:extLst>
                </a:gridCol>
                <a:gridCol w="665017">
                  <a:extLst>
                    <a:ext uri="{9D8B030D-6E8A-4147-A177-3AD203B41FA5}">
                      <a16:colId xmlns:a16="http://schemas.microsoft.com/office/drawing/2014/main" val="3825264231"/>
                    </a:ext>
                  </a:extLst>
                </a:gridCol>
                <a:gridCol w="1876302">
                  <a:extLst>
                    <a:ext uri="{9D8B030D-6E8A-4147-A177-3AD203B41FA5}">
                      <a16:colId xmlns:a16="http://schemas.microsoft.com/office/drawing/2014/main" val="2221483908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424480377"/>
                    </a:ext>
                  </a:extLst>
                </a:gridCol>
                <a:gridCol w="1864426">
                  <a:extLst>
                    <a:ext uri="{9D8B030D-6E8A-4147-A177-3AD203B41FA5}">
                      <a16:colId xmlns:a16="http://schemas.microsoft.com/office/drawing/2014/main" val="3928623236"/>
                    </a:ext>
                  </a:extLst>
                </a:gridCol>
                <a:gridCol w="2042556">
                  <a:extLst>
                    <a:ext uri="{9D8B030D-6E8A-4147-A177-3AD203B41FA5}">
                      <a16:colId xmlns:a16="http://schemas.microsoft.com/office/drawing/2014/main" val="3000456619"/>
                    </a:ext>
                  </a:extLst>
                </a:gridCol>
                <a:gridCol w="938150">
                  <a:extLst>
                    <a:ext uri="{9D8B030D-6E8A-4147-A177-3AD203B41FA5}">
                      <a16:colId xmlns:a16="http://schemas.microsoft.com/office/drawing/2014/main" val="3228040859"/>
                    </a:ext>
                  </a:extLst>
                </a:gridCol>
              </a:tblGrid>
              <a:tr h="375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Circuit Design #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Cell Arrangement 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PV Cells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Cell Form Factor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DC-DC Converter 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Voltage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Current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Power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683258"/>
                  </a:ext>
                </a:extLst>
              </a:tr>
              <a:tr h="375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cm x 1 cm (10 mm x 10 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29.21 V x 4 PV cells = 116.84 V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0.02029 A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2.3706836 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865969"/>
                  </a:ext>
                </a:extLst>
              </a:tr>
              <a:tr h="375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Isolated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cm x 1 cm (10 mm x 10 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</a:t>
                      </a: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29.21 V x 1 PV cell = 29.21 V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0.02029 A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0.5926709 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31692"/>
                  </a:ext>
                </a:extLst>
              </a:tr>
              <a:tr h="375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cm x 1 cm (10 mm x 10 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29.21 V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0.02029 A x 4 PV cells = 0.08116 A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2.3706836 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788536"/>
                  </a:ext>
                </a:extLst>
              </a:tr>
              <a:tr h="375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 cm x 2.5 cm (25 mm x 25 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2.23 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0.0472 A at </a:t>
                      </a:r>
                      <a:r>
                        <a:rPr lang="en-U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Pmpp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0.105256 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031327"/>
                  </a:ext>
                </a:extLst>
              </a:tr>
              <a:tr h="375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 cm x 2.5 cm (25 mm x 25 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2.23 V x 4 PV cells = 8.92 V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0.0472 A at </a:t>
                      </a:r>
                      <a:r>
                        <a:rPr lang="en-U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Pmpp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0.421024 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268191"/>
                  </a:ext>
                </a:extLst>
              </a:tr>
              <a:tr h="375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 cm x 2.5 cm (25 mm x 25 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2.23 V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0.0472 A at </a:t>
                      </a:r>
                      <a:r>
                        <a:rPr lang="en-U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Pmpp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0.105256 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93953"/>
                  </a:ext>
                </a:extLst>
              </a:tr>
              <a:tr h="375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cm x 5 cm (50 mm x 50 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2.43 V x 4 PV cells = 9.72 V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 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1.3608 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673231"/>
                  </a:ext>
                </a:extLst>
              </a:tr>
              <a:tr h="375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cm x 5 cm (50 mm x 50 mm)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2.23 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 A x 4 PV cells = 0.56 A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1.2488 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80" marR="6080" marT="6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08961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3C6A3D-E8F2-C4AA-3C99-EA9BEB68B169}"/>
              </a:ext>
            </a:extLst>
          </p:cNvPr>
          <p:cNvCxnSpPr/>
          <p:nvPr/>
        </p:nvCxnSpPr>
        <p:spPr>
          <a:xfrm>
            <a:off x="381000" y="2133257"/>
            <a:ext cx="4318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DF1E9F-E763-CB8D-AA17-83A789A8EC52}"/>
              </a:ext>
            </a:extLst>
          </p:cNvPr>
          <p:cNvCxnSpPr/>
          <p:nvPr/>
        </p:nvCxnSpPr>
        <p:spPr>
          <a:xfrm>
            <a:off x="381000" y="4383902"/>
            <a:ext cx="4318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44DF37-36FB-0490-B63B-0D31DB010442}"/>
              </a:ext>
            </a:extLst>
          </p:cNvPr>
          <p:cNvCxnSpPr/>
          <p:nvPr/>
        </p:nvCxnSpPr>
        <p:spPr>
          <a:xfrm>
            <a:off x="381000" y="3628767"/>
            <a:ext cx="4318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04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4345-1DCE-E044-AAEB-FE1E848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14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Design Specifications</a:t>
            </a:r>
            <a:br>
              <a:rPr lang="en-US" sz="2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cm x 1 cm </a:t>
            </a:r>
            <a:r>
              <a:rPr lang="en-US" sz="2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MIH® VMJ PV Cell Form Factor, </a:t>
            </a:r>
            <a:br>
              <a:rPr lang="en-US" sz="2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4-PV, Series</a:t>
            </a:r>
            <a:b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99B8-8659-F94E-8CFD-CFB52FF0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765"/>
            <a:ext cx="10515600" cy="470911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Peripherals:</a:t>
            </a: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Array: 2 leads (+ and -) x 4 PV cells = 8 leads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TEG module’s 2 leads (+ and -)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 module’s 2 leads (+ and -)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 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ESP-32 Wi-Fi camera</a:t>
            </a:r>
          </a:p>
          <a:p>
            <a:pPr lvl="2">
              <a:buFontTx/>
              <a:buChar char="-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Internals: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Pads for soldered PV cells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 Ports as Female Connectors</a:t>
            </a:r>
          </a:p>
          <a:p>
            <a:pPr marL="457200" lvl="1" indent="0">
              <a:buNone/>
            </a:pP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Requirements:</a:t>
            </a: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PV cell has a 0.02029 A maximum current output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PV cell has a 29.21 V maximum voltage output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PV cell has a 0.59267 W maximum power output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max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29.21 V x 4 PV cells; Voltage output = 116.84 V for a series connection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max current = 0.02029 A for a series connection</a:t>
            </a:r>
          </a:p>
          <a:p>
            <a:pPr marL="457200" lvl="1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V at 180 mA *or .18 A = 0.9 W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Miscellaneous: 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Sink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7745991-2E99-C248-94F3-5C2BB8E8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353" y="2437340"/>
            <a:ext cx="2568997" cy="1589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E983DC-62FE-D943-AB98-37830F65B9A3}"/>
              </a:ext>
            </a:extLst>
          </p:cNvPr>
          <p:cNvSpPr txBox="1"/>
          <p:nvPr/>
        </p:nvSpPr>
        <p:spPr>
          <a:xfrm>
            <a:off x="6096000" y="6206281"/>
            <a:ext cx="561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*Required Separately: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 DC-DC Converter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116.84 V to 5 V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5413A8-0158-36B7-2DD7-60102B99E477}"/>
              </a:ext>
            </a:extLst>
          </p:cNvPr>
          <p:cNvGrpSpPr/>
          <p:nvPr/>
        </p:nvGrpSpPr>
        <p:grpSpPr>
          <a:xfrm>
            <a:off x="7219122" y="1699119"/>
            <a:ext cx="4134678" cy="3875993"/>
            <a:chOff x="6096000" y="1320298"/>
            <a:chExt cx="5357798" cy="50225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3FEEBF1-5148-BD92-25DE-A63CD59BCB1D}"/>
                </a:ext>
              </a:extLst>
            </p:cNvPr>
            <p:cNvGrpSpPr/>
            <p:nvPr/>
          </p:nvGrpSpPr>
          <p:grpSpPr>
            <a:xfrm>
              <a:off x="7501464" y="1320298"/>
              <a:ext cx="3952334" cy="4164339"/>
              <a:chOff x="7501464" y="1320298"/>
              <a:chExt cx="3952334" cy="4164339"/>
            </a:xfrm>
          </p:grpSpPr>
          <p:pic>
            <p:nvPicPr>
              <p:cNvPr id="9" name="Picture 8" descr="Graphical user interface, diagram, application&#10;&#10;Description automatically generated">
                <a:extLst>
                  <a:ext uri="{FF2B5EF4-FFF2-40B4-BE49-F238E27FC236}">
                    <a16:creationId xmlns:a16="http://schemas.microsoft.com/office/drawing/2014/main" id="{73DA48BC-5A73-2138-0EF5-2B8B29707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1464" y="1373362"/>
                <a:ext cx="3952334" cy="411127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C27265-F2A9-58C6-5299-E0B46682BDA9}"/>
                  </a:ext>
                </a:extLst>
              </p:cNvPr>
              <p:cNvSpPr/>
              <p:nvPr/>
            </p:nvSpPr>
            <p:spPr>
              <a:xfrm>
                <a:off x="7986531" y="1320298"/>
                <a:ext cx="3206188" cy="3703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0892C6-5AF2-9BA7-3A9C-CD355E587CA3}"/>
                  </a:ext>
                </a:extLst>
              </p:cNvPr>
              <p:cNvSpPr/>
              <p:nvPr/>
            </p:nvSpPr>
            <p:spPr>
              <a:xfrm>
                <a:off x="7874537" y="2460666"/>
                <a:ext cx="3318182" cy="968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C5A26C-655F-14AC-9A57-9214E933E3C4}"/>
                  </a:ext>
                </a:extLst>
              </p:cNvPr>
              <p:cNvSpPr/>
              <p:nvPr/>
            </p:nvSpPr>
            <p:spPr>
              <a:xfrm>
                <a:off x="7986530" y="4166045"/>
                <a:ext cx="3150191" cy="8457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D2107F-20EA-485D-E389-C3142E49A275}"/>
                </a:ext>
              </a:extLst>
            </p:cNvPr>
            <p:cNvSpPr/>
            <p:nvPr/>
          </p:nvSpPr>
          <p:spPr>
            <a:xfrm>
              <a:off x="6096000" y="5374553"/>
              <a:ext cx="3318181" cy="9683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B91542-3B91-56E8-61EB-DEB6BF18F511}"/>
              </a:ext>
            </a:extLst>
          </p:cNvPr>
          <p:cNvSpPr txBox="1"/>
          <p:nvPr/>
        </p:nvSpPr>
        <p:spPr>
          <a:xfrm>
            <a:off x="10299409" y="1709752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1D84F2-D048-3C01-1D7E-47BF793E9662}"/>
              </a:ext>
            </a:extLst>
          </p:cNvPr>
          <p:cNvSpPr txBox="1"/>
          <p:nvPr/>
        </p:nvSpPr>
        <p:spPr>
          <a:xfrm>
            <a:off x="9016420" y="1696010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2F258-9C83-E8AC-3021-795D884DE6B6}"/>
              </a:ext>
            </a:extLst>
          </p:cNvPr>
          <p:cNvSpPr txBox="1"/>
          <p:nvPr/>
        </p:nvSpPr>
        <p:spPr>
          <a:xfrm>
            <a:off x="9023968" y="3065632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B1BF1-380E-E6A8-9E9C-60242E443E17}"/>
              </a:ext>
            </a:extLst>
          </p:cNvPr>
          <p:cNvSpPr txBox="1"/>
          <p:nvPr/>
        </p:nvSpPr>
        <p:spPr>
          <a:xfrm>
            <a:off x="10299410" y="3062440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4</a:t>
            </a:r>
          </a:p>
        </p:txBody>
      </p:sp>
    </p:spTree>
    <p:extLst>
      <p:ext uri="{BB962C8B-B14F-4D97-AF65-F5344CB8AC3E}">
        <p14:creationId xmlns:p14="http://schemas.microsoft.com/office/powerpoint/2010/main" val="2284533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F6108FA-9A61-1F42-81C1-46F529CF7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595" y="38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F782DD-DF10-5A4C-B847-36BE286C030B}"/>
              </a:ext>
            </a:extLst>
          </p:cNvPr>
          <p:cNvGrpSpPr/>
          <p:nvPr/>
        </p:nvGrpSpPr>
        <p:grpSpPr>
          <a:xfrm>
            <a:off x="3797975" y="349689"/>
            <a:ext cx="7430274" cy="6121563"/>
            <a:chOff x="4008192" y="354132"/>
            <a:chExt cx="7430274" cy="612156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AAED243-BD3E-6B45-AE72-33694FCC51FD}"/>
                </a:ext>
              </a:extLst>
            </p:cNvPr>
            <p:cNvSpPr/>
            <p:nvPr/>
          </p:nvSpPr>
          <p:spPr>
            <a:xfrm>
              <a:off x="7669050" y="2905199"/>
              <a:ext cx="3316516" cy="322427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4F7AB2-5046-CE48-9CE7-E71F87DFE98D}"/>
                </a:ext>
              </a:extLst>
            </p:cNvPr>
            <p:cNvSpPr txBox="1"/>
            <p:nvPr/>
          </p:nvSpPr>
          <p:spPr>
            <a:xfrm>
              <a:off x="7365420" y="5767951"/>
              <a:ext cx="226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Sink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11CF62-20BC-1845-AB17-7B992AE6CB7E}"/>
                    </a:ext>
                  </a:extLst>
                </p:cNvPr>
                <p:cNvSpPr txBox="1"/>
                <p:nvPr/>
              </p:nvSpPr>
              <p:spPr>
                <a:xfrm>
                  <a:off x="8928313" y="5771903"/>
                  <a:ext cx="186003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Operating Temperature: 25 </a:t>
                  </a:r>
                  <a14:m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11CF62-20BC-1845-AB17-7B992AE6C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8313" y="5771903"/>
                  <a:ext cx="1860038" cy="246221"/>
                </a:xfrm>
                <a:prstGeom prst="rect">
                  <a:avLst/>
                </a:prstGeom>
                <a:blipFill>
                  <a:blip r:embed="rId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72A3A2B-0707-BE45-9B70-B7FDAB4F9688}"/>
                </a:ext>
              </a:extLst>
            </p:cNvPr>
            <p:cNvSpPr/>
            <p:nvPr/>
          </p:nvSpPr>
          <p:spPr>
            <a:xfrm>
              <a:off x="4008192" y="354132"/>
              <a:ext cx="7430274" cy="612156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BE84E9E3-7486-334D-ACFA-FC4EBA1738E5}"/>
              </a:ext>
            </a:extLst>
          </p:cNvPr>
          <p:cNvSpPr txBox="1">
            <a:spLocks/>
          </p:cNvSpPr>
          <p:nvPr/>
        </p:nvSpPr>
        <p:spPr>
          <a:xfrm>
            <a:off x="676164" y="466403"/>
            <a:ext cx="2742600" cy="2387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Receiver System 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Block Diagram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4E830B-71D5-4E13-BAC4-DFBD9505EBC2}"/>
              </a:ext>
            </a:extLst>
          </p:cNvPr>
          <p:cNvGrpSpPr/>
          <p:nvPr/>
        </p:nvGrpSpPr>
        <p:grpSpPr>
          <a:xfrm>
            <a:off x="5317568" y="606484"/>
            <a:ext cx="1330075" cy="1146519"/>
            <a:chOff x="5101696" y="1530426"/>
            <a:chExt cx="1906624" cy="1643502"/>
          </a:xfrm>
        </p:grpSpPr>
        <p:pic>
          <p:nvPicPr>
            <p:cNvPr id="48" name="Picture 4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68374952-AC0D-E8FA-824A-F3BE1368F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1696" y="1530426"/>
              <a:ext cx="1906624" cy="164350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3C12A2-182B-3B8F-9099-DDD0E0F62692}"/>
                </a:ext>
              </a:extLst>
            </p:cNvPr>
            <p:cNvSpPr txBox="1"/>
            <p:nvPr/>
          </p:nvSpPr>
          <p:spPr>
            <a:xfrm>
              <a:off x="5382066" y="2098247"/>
              <a:ext cx="1232709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RSL20 Camera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7AD5AF3-B88E-0589-3828-9ADC04F2118B}"/>
              </a:ext>
            </a:extLst>
          </p:cNvPr>
          <p:cNvGrpSpPr/>
          <p:nvPr/>
        </p:nvGrpSpPr>
        <p:grpSpPr>
          <a:xfrm>
            <a:off x="4202087" y="1851162"/>
            <a:ext cx="6735880" cy="3922913"/>
            <a:chOff x="4469212" y="2254399"/>
            <a:chExt cx="6735880" cy="392291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57ADA0-1BA6-647A-5D39-F6B76B98E5A5}"/>
                </a:ext>
              </a:extLst>
            </p:cNvPr>
            <p:cNvGrpSpPr/>
            <p:nvPr/>
          </p:nvGrpSpPr>
          <p:grpSpPr>
            <a:xfrm>
              <a:off x="7547287" y="3651630"/>
              <a:ext cx="3657805" cy="2438536"/>
              <a:chOff x="836260" y="2289535"/>
              <a:chExt cx="3657805" cy="2438536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27B009F-2714-2921-A248-9F8B568C94A1}"/>
                  </a:ext>
                </a:extLst>
              </p:cNvPr>
              <p:cNvGrpSpPr/>
              <p:nvPr/>
            </p:nvGrpSpPr>
            <p:grpSpPr>
              <a:xfrm>
                <a:off x="836260" y="2289535"/>
                <a:ext cx="3657805" cy="2438536"/>
                <a:chOff x="5706781" y="2305191"/>
                <a:chExt cx="3657805" cy="2438536"/>
              </a:xfrm>
            </p:grpSpPr>
            <p:pic>
              <p:nvPicPr>
                <p:cNvPr id="3" name="Content Placeholder 5" descr="A picture containing text, pool table, vector graphics&#10;&#10;Description automatically generated">
                  <a:extLst>
                    <a:ext uri="{FF2B5EF4-FFF2-40B4-BE49-F238E27FC236}">
                      <a16:creationId xmlns:a16="http://schemas.microsoft.com/office/drawing/2014/main" id="{059D51F6-DAEF-733E-EC07-3BD09AA18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06781" y="2305191"/>
                  <a:ext cx="3657805" cy="2438536"/>
                </a:xfrm>
                <a:prstGeom prst="rect">
                  <a:avLst/>
                </a:prstGeom>
              </p:spPr>
            </p:pic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7A4C444F-01D7-BA14-70CA-5D8B99608930}"/>
                    </a:ext>
                  </a:extLst>
                </p:cNvPr>
                <p:cNvGrpSpPr/>
                <p:nvPr/>
              </p:nvGrpSpPr>
              <p:grpSpPr>
                <a:xfrm>
                  <a:off x="6689030" y="3083596"/>
                  <a:ext cx="1506979" cy="1185742"/>
                  <a:chOff x="6689030" y="3083596"/>
                  <a:chExt cx="1506979" cy="1185742"/>
                </a:xfrm>
              </p:grpSpPr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F9AB35C-06F4-088E-50F2-427A4099C631}"/>
                      </a:ext>
                    </a:extLst>
                  </p:cNvPr>
                  <p:cNvSpPr txBox="1"/>
                  <p:nvPr/>
                </p:nvSpPr>
                <p:spPr>
                  <a:xfrm>
                    <a:off x="7229025" y="3301783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PV 2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FD70682-D884-77A1-BD66-F52F1CAC6969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252" y="3301782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PV 3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36298BF-7209-2312-D489-49733A6F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251" y="3805154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PV 4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D7C3CD9-6B7F-127B-5687-2267FDBE2140}"/>
                      </a:ext>
                    </a:extLst>
                  </p:cNvPr>
                  <p:cNvSpPr txBox="1"/>
                  <p:nvPr/>
                </p:nvSpPr>
                <p:spPr>
                  <a:xfrm>
                    <a:off x="7223760" y="3134864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3CC7D9C-4289-B08A-6F92-F8ADAC8DB50B}"/>
                      </a:ext>
                    </a:extLst>
                  </p:cNvPr>
                  <p:cNvSpPr txBox="1"/>
                  <p:nvPr/>
                </p:nvSpPr>
                <p:spPr>
                  <a:xfrm>
                    <a:off x="7699188" y="3135436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F80DC0F-019A-1EB7-307C-2EF901938B58}"/>
                      </a:ext>
                    </a:extLst>
                  </p:cNvPr>
                  <p:cNvSpPr txBox="1"/>
                  <p:nvPr/>
                </p:nvSpPr>
                <p:spPr>
                  <a:xfrm>
                    <a:off x="7223760" y="3619302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4274F7E-7E04-3448-B89F-1BBC95E41D06}"/>
                      </a:ext>
                    </a:extLst>
                  </p:cNvPr>
                  <p:cNvSpPr txBox="1"/>
                  <p:nvPr/>
                </p:nvSpPr>
                <p:spPr>
                  <a:xfrm>
                    <a:off x="7699188" y="3618848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5661B9B-07C7-5C78-AEF0-41098ABE0967}"/>
                      </a:ext>
                    </a:extLst>
                  </p:cNvPr>
                  <p:cNvSpPr txBox="1"/>
                  <p:nvPr/>
                </p:nvSpPr>
                <p:spPr>
                  <a:xfrm>
                    <a:off x="7223759" y="3975309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10196BA-4DD4-D1EB-22A4-4365D10E1CBC}"/>
                      </a:ext>
                    </a:extLst>
                  </p:cNvPr>
                  <p:cNvSpPr txBox="1"/>
                  <p:nvPr/>
                </p:nvSpPr>
                <p:spPr>
                  <a:xfrm>
                    <a:off x="7701566" y="3974855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3F615CA-0AED-F527-5003-E219BF1180DD}"/>
                      </a:ext>
                    </a:extLst>
                  </p:cNvPr>
                  <p:cNvSpPr txBox="1"/>
                  <p:nvPr/>
                </p:nvSpPr>
                <p:spPr>
                  <a:xfrm>
                    <a:off x="7216574" y="3487197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DD6E77B-AA15-1B3D-8822-0737B60E1033}"/>
                      </a:ext>
                    </a:extLst>
                  </p:cNvPr>
                  <p:cNvSpPr txBox="1"/>
                  <p:nvPr/>
                </p:nvSpPr>
                <p:spPr>
                  <a:xfrm>
                    <a:off x="7699187" y="3495128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77AB4E0-7B58-C47D-5346-E92C09C30150}"/>
                      </a:ext>
                    </a:extLst>
                  </p:cNvPr>
                  <p:cNvSpPr txBox="1"/>
                  <p:nvPr/>
                </p:nvSpPr>
                <p:spPr>
                  <a:xfrm>
                    <a:off x="6692106" y="3769055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B320B28-1943-F7A9-8CDC-29E6DB09F2FA}"/>
                      </a:ext>
                    </a:extLst>
                  </p:cNvPr>
                  <p:cNvSpPr txBox="1"/>
                  <p:nvPr/>
                </p:nvSpPr>
                <p:spPr>
                  <a:xfrm>
                    <a:off x="6692105" y="3890703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780D656C-38DB-40D6-AABA-B9E8BC9F23DB}"/>
                      </a:ext>
                    </a:extLst>
                  </p:cNvPr>
                  <p:cNvSpPr txBox="1"/>
                  <p:nvPr/>
                </p:nvSpPr>
                <p:spPr>
                  <a:xfrm>
                    <a:off x="6692104" y="3438933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D62B6D48-3AA5-DFC0-9A6F-926380BA9345}"/>
                      </a:ext>
                    </a:extLst>
                  </p:cNvPr>
                  <p:cNvSpPr txBox="1"/>
                  <p:nvPr/>
                </p:nvSpPr>
                <p:spPr>
                  <a:xfrm>
                    <a:off x="6692104" y="3083596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28473B1-63B6-30D5-BAAD-712A69A1C267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032" y="3340782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C24FDE4-02F2-256F-2582-2C71BCD52002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031" y="3225540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E890E0D-E35F-900F-44B9-A4DBC908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030" y="3666300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0647C40-028E-2F3E-4AF4-DA2EDBA43E15}"/>
                      </a:ext>
                    </a:extLst>
                  </p:cNvPr>
                  <p:cNvSpPr txBox="1"/>
                  <p:nvPr/>
                </p:nvSpPr>
                <p:spPr>
                  <a:xfrm>
                    <a:off x="6694758" y="4023117"/>
                    <a:ext cx="488757" cy="24622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</a:p>
                </p:txBody>
              </p:sp>
            </p:grp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BB2BC21-9892-3AF9-690A-16C6A43E7D41}"/>
                  </a:ext>
                </a:extLst>
              </p:cNvPr>
              <p:cNvSpPr txBox="1"/>
              <p:nvPr/>
            </p:nvSpPr>
            <p:spPr>
              <a:xfrm>
                <a:off x="2365719" y="3781567"/>
                <a:ext cx="488757" cy="246221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PV 1</a:t>
                </a: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9F08981-30EF-5F97-81FF-A4A0BA9AD7C6}"/>
                </a:ext>
              </a:extLst>
            </p:cNvPr>
            <p:cNvGrpSpPr/>
            <p:nvPr/>
          </p:nvGrpSpPr>
          <p:grpSpPr>
            <a:xfrm>
              <a:off x="4469212" y="2254399"/>
              <a:ext cx="4214150" cy="3922913"/>
              <a:chOff x="4469212" y="2254399"/>
              <a:chExt cx="4214150" cy="39229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83C9A8D-804E-70D7-1DCE-52C05CE4D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4904419" y="3849556"/>
                <a:ext cx="1892549" cy="2762963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C00335F-B0CE-9E12-F736-5DCADDE0D339}"/>
                  </a:ext>
                </a:extLst>
              </p:cNvPr>
              <p:cNvGrpSpPr/>
              <p:nvPr/>
            </p:nvGrpSpPr>
            <p:grpSpPr>
              <a:xfrm rot="16200000">
                <a:off x="5734082" y="2569596"/>
                <a:ext cx="1834051" cy="1203658"/>
                <a:chOff x="3264676" y="1714431"/>
                <a:chExt cx="2370238" cy="1555546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6C960495-5BD1-329C-B895-6AAAAC105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4676" y="1946131"/>
                  <a:ext cx="2370238" cy="1323846"/>
                </a:xfrm>
                <a:prstGeom prst="rect">
                  <a:avLst/>
                </a:prstGeom>
              </p:spPr>
            </p:pic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02F78B-81EF-6084-E9A2-8CE9D6FBA581}"/>
                    </a:ext>
                  </a:extLst>
                </p:cNvPr>
                <p:cNvSpPr/>
                <p:nvPr/>
              </p:nvSpPr>
              <p:spPr>
                <a:xfrm>
                  <a:off x="3690521" y="1714431"/>
                  <a:ext cx="1289196" cy="15394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284A621-6E2C-D34C-A28B-ADDE5EC2EC40}"/>
                    </a:ext>
                  </a:extLst>
                </p:cNvPr>
                <p:cNvSpPr txBox="1"/>
                <p:nvPr/>
              </p:nvSpPr>
              <p:spPr>
                <a:xfrm rot="5400000">
                  <a:off x="3610207" y="2213288"/>
                  <a:ext cx="1423587" cy="517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Boost DC-DC Converter</a:t>
                  </a:r>
                </a:p>
              </p:txBody>
            </p: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154FD8-602D-24BE-1274-848D9697C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8340" y="5143662"/>
                <a:ext cx="128502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CBF31D8-670E-0EA8-F859-B24D29FDFF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151" y="5490238"/>
                <a:ext cx="128621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97326EF-F75D-2EF3-8596-EA8FEA78E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35187" y="5253209"/>
                <a:ext cx="13481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84B854D-FE01-2065-2590-391AF0048C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78414" y="5379886"/>
                <a:ext cx="14049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3346536-739C-E467-44F0-7B7928A14D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151" y="4566228"/>
                <a:ext cx="12862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C18C19F-8BED-DD2F-5B46-4204889368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1449" y="4927691"/>
                <a:ext cx="202191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B1F57D5-4426-DFF5-2AAA-ED14F005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150" y="5012739"/>
                <a:ext cx="0" cy="12886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9A245DD-5985-BCEB-2A47-8F8274F40F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1449" y="5016680"/>
                <a:ext cx="73689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65A9CFB-8481-C167-A723-F3B70B573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151" y="4563436"/>
                <a:ext cx="0" cy="1040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26DC53A-C9B0-361C-2BA7-82EC0C81BE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297" y="4667479"/>
                <a:ext cx="1862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67EDB1-F860-F6C4-3037-D6FF267886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4297" y="4667479"/>
                <a:ext cx="0" cy="962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12574F-7037-618A-4919-EBACF0C89D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151" y="5490238"/>
                <a:ext cx="0" cy="28776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E4689CB-3B65-1A8B-8AF8-5A1E674B8E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297" y="5777998"/>
                <a:ext cx="186431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09FC100-130F-E936-E8C5-0A93090F5C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8397" y="4833636"/>
                <a:ext cx="0" cy="94436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2AFA325-90FE-3D62-8C8D-4650A72D8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79455" y="4489731"/>
                <a:ext cx="0" cy="8901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E63749F-7E44-9590-D9AB-6F038487E9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187" y="4489731"/>
                <a:ext cx="0" cy="7634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6C6CFD-6268-78AA-77F2-9BD1683B4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7642" y="4489731"/>
                <a:ext cx="4378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C7BBBF7-D6F4-CD7F-0669-2159C9F716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8631" y="4813888"/>
                <a:ext cx="117473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BAA48ED-BDDA-F037-618B-CDC400DDB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2850" y="4708984"/>
                <a:ext cx="112051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3E2FBC0-A176-183F-9661-CE7CC2EE3DD5}"/>
                  </a:ext>
                </a:extLst>
              </p:cNvPr>
              <p:cNvSpPr/>
              <p:nvPr/>
            </p:nvSpPr>
            <p:spPr>
              <a:xfrm flipV="1">
                <a:off x="7252934" y="446706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B598BBE2-8533-4302-9410-25A0CB726257}"/>
                  </a:ext>
                </a:extLst>
              </p:cNvPr>
              <p:cNvSpPr/>
              <p:nvPr/>
            </p:nvSpPr>
            <p:spPr>
              <a:xfrm flipV="1">
                <a:off x="7314197" y="44673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5214020-712D-AB9F-CDD3-63FBBBB7ED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2850" y="4398724"/>
                <a:ext cx="0" cy="3120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85B5DA7A-C7DC-FC8D-F4DF-95FFD7B6F1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8943" y="4398724"/>
                <a:ext cx="0" cy="41795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486A57D-1DC4-39B5-7538-B96BD8A2D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80933" y="4401899"/>
                <a:ext cx="118191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CE00D4AD-2BA4-CADF-2639-ACDD08DD3B28}"/>
                  </a:ext>
                </a:extLst>
              </p:cNvPr>
              <p:cNvSpPr/>
              <p:nvPr/>
            </p:nvSpPr>
            <p:spPr>
              <a:xfrm flipV="1">
                <a:off x="7483520" y="437992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66A5EBF-D658-4175-CBE0-0F1D8BE22E9F}"/>
                  </a:ext>
                </a:extLst>
              </p:cNvPr>
              <p:cNvSpPr/>
              <p:nvPr/>
            </p:nvSpPr>
            <p:spPr>
              <a:xfrm flipV="1">
                <a:off x="7542797" y="437842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8E12EA4-3189-0E26-2927-D886EE199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92729" y="4021988"/>
                <a:ext cx="0" cy="4677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585132-CA8F-ACB9-F4D6-749D519D0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0933" y="4021988"/>
                <a:ext cx="0" cy="3767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3C22D85-2EFB-AD1A-BD47-ECFB67E78A7D}"/>
              </a:ext>
            </a:extLst>
          </p:cNvPr>
          <p:cNvSpPr/>
          <p:nvPr/>
        </p:nvSpPr>
        <p:spPr>
          <a:xfrm>
            <a:off x="5982605" y="1814357"/>
            <a:ext cx="664166" cy="212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BDA5366-9C76-2D56-0590-02FFDC422E96}"/>
              </a:ext>
            </a:extLst>
          </p:cNvPr>
          <p:cNvCxnSpPr>
            <a:cxnSpLocks/>
          </p:cNvCxnSpPr>
          <p:nvPr/>
        </p:nvCxnSpPr>
        <p:spPr>
          <a:xfrm flipV="1">
            <a:off x="6228563" y="914400"/>
            <a:ext cx="0" cy="11124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54A225B-C8A4-9CC6-5244-F984C8B2838D}"/>
              </a:ext>
            </a:extLst>
          </p:cNvPr>
          <p:cNvCxnSpPr>
            <a:cxnSpLocks/>
          </p:cNvCxnSpPr>
          <p:nvPr/>
        </p:nvCxnSpPr>
        <p:spPr>
          <a:xfrm flipV="1">
            <a:off x="6492412" y="799278"/>
            <a:ext cx="0" cy="1227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8ABEAAA-C109-0785-3AC3-F6E867393A8C}"/>
              </a:ext>
            </a:extLst>
          </p:cNvPr>
          <p:cNvCxnSpPr>
            <a:cxnSpLocks/>
          </p:cNvCxnSpPr>
          <p:nvPr/>
        </p:nvCxnSpPr>
        <p:spPr>
          <a:xfrm>
            <a:off x="6228563" y="914400"/>
            <a:ext cx="3320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BA3E3C0-3EF9-7218-30EF-D802C6A18A8B}"/>
              </a:ext>
            </a:extLst>
          </p:cNvPr>
          <p:cNvCxnSpPr>
            <a:cxnSpLocks/>
          </p:cNvCxnSpPr>
          <p:nvPr/>
        </p:nvCxnSpPr>
        <p:spPr>
          <a:xfrm flipV="1">
            <a:off x="6560646" y="797454"/>
            <a:ext cx="0" cy="1169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161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4345-1DCE-E044-AAEB-FE1E8487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Design Specifications, </a:t>
            </a:r>
            <a:b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cm x 2.5 cm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Cell Form Factor,</a:t>
            </a:r>
            <a:b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4-PV, Series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A45A9B-DEF2-CA47-BDDC-586444D1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765"/>
            <a:ext cx="10515600" cy="470911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Peripherals:</a:t>
            </a: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Array: 2 leads (+ and -) leads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TEG module’s 2 leads (+ and -)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 module’s 2 leads (+ and -)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 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ESP-32 Wi-Fi camera</a:t>
            </a: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Internals: 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Pads for soldered PV cells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PWM Control DSP, MCU, or FPGA for Switch Control</a:t>
            </a: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 DC-DC Converter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with Low-Pass Filter: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8.92 V to 5 V </a:t>
            </a:r>
          </a:p>
          <a:p>
            <a:pPr marL="457200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R, L, C, MOSFET Switch (Voltage-Controlled)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 Ports as Female Connectors</a:t>
            </a:r>
          </a:p>
          <a:p>
            <a:pPr marL="457200" lvl="1" indent="0">
              <a:buNone/>
            </a:pP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Requirements:</a:t>
            </a: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8 - 30 V: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PV cell has a 0.1053 W maximum power output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PV cell has a 2.23 V voltage output at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Pmpp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2.23 V x 4 PV cells; Voltage output = 8.92 V for a series connection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current =  0.0472 A current output at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Pmpp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series connection</a:t>
            </a:r>
          </a:p>
          <a:p>
            <a:pPr marL="457200" lvl="1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V at 180 mA or 0.18 A = 0.9 W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Miscellaneous: 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Sink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BA4CDA-D593-0E46-9E9A-4B1A5D197283}"/>
              </a:ext>
            </a:extLst>
          </p:cNvPr>
          <p:cNvGrpSpPr/>
          <p:nvPr/>
        </p:nvGrpSpPr>
        <p:grpSpPr>
          <a:xfrm>
            <a:off x="7443283" y="468960"/>
            <a:ext cx="4134678" cy="3889245"/>
            <a:chOff x="6096000" y="1320298"/>
            <a:chExt cx="5357798" cy="50397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3CA800-7CFA-2F46-8F86-03FEB025ADE5}"/>
                </a:ext>
              </a:extLst>
            </p:cNvPr>
            <p:cNvGrpSpPr/>
            <p:nvPr/>
          </p:nvGrpSpPr>
          <p:grpSpPr>
            <a:xfrm>
              <a:off x="7501464" y="1320298"/>
              <a:ext cx="3952334" cy="4164339"/>
              <a:chOff x="7501464" y="1320298"/>
              <a:chExt cx="3952334" cy="4164339"/>
            </a:xfrm>
          </p:grpSpPr>
          <p:pic>
            <p:nvPicPr>
              <p:cNvPr id="9" name="Picture 8" descr="Graphical user interface, diagram, application&#10;&#10;Description automatically generated">
                <a:extLst>
                  <a:ext uri="{FF2B5EF4-FFF2-40B4-BE49-F238E27FC236}">
                    <a16:creationId xmlns:a16="http://schemas.microsoft.com/office/drawing/2014/main" id="{7E41024F-8566-D94A-995D-3FEAB5F21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01464" y="1373362"/>
                <a:ext cx="3952334" cy="411127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CBA002-86B9-F14D-A8A5-AC1518A60A9E}"/>
                  </a:ext>
                </a:extLst>
              </p:cNvPr>
              <p:cNvSpPr/>
              <p:nvPr/>
            </p:nvSpPr>
            <p:spPr>
              <a:xfrm>
                <a:off x="7986531" y="1320298"/>
                <a:ext cx="3206188" cy="3703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DEAAF7-5ACB-EF40-AF02-BE860BEC11B5}"/>
                  </a:ext>
                </a:extLst>
              </p:cNvPr>
              <p:cNvSpPr/>
              <p:nvPr/>
            </p:nvSpPr>
            <p:spPr>
              <a:xfrm>
                <a:off x="7874537" y="2460666"/>
                <a:ext cx="3318182" cy="968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56EBC4-DDBB-5843-BBDC-09A1BF146811}"/>
                  </a:ext>
                </a:extLst>
              </p:cNvPr>
              <p:cNvSpPr/>
              <p:nvPr/>
            </p:nvSpPr>
            <p:spPr>
              <a:xfrm>
                <a:off x="7986530" y="4166045"/>
                <a:ext cx="3150191" cy="8457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A9667-3014-264C-83BF-48E23AC6DB24}"/>
                </a:ext>
              </a:extLst>
            </p:cNvPr>
            <p:cNvSpPr/>
            <p:nvPr/>
          </p:nvSpPr>
          <p:spPr>
            <a:xfrm>
              <a:off x="6096000" y="5391725"/>
              <a:ext cx="3318181" cy="9683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289A441-D765-34EC-625B-6A8962A9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58" y="1539148"/>
            <a:ext cx="2318592" cy="161572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50F8E7F-07E4-9EB3-D2FB-13EF9E2C3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71" y="4057530"/>
            <a:ext cx="4479236" cy="205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3D5842-A66C-74D4-7BC1-348333A63AC7}"/>
              </a:ext>
            </a:extLst>
          </p:cNvPr>
          <p:cNvSpPr txBox="1"/>
          <p:nvPr/>
        </p:nvSpPr>
        <p:spPr>
          <a:xfrm>
            <a:off x="10527208" y="509910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3EFBC-31C0-376E-6A6E-2317E6B467D6}"/>
              </a:ext>
            </a:extLst>
          </p:cNvPr>
          <p:cNvSpPr txBox="1"/>
          <p:nvPr/>
        </p:nvSpPr>
        <p:spPr>
          <a:xfrm>
            <a:off x="9237018" y="508762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5431F-AB6D-DB90-D077-821ADFF3CADA}"/>
              </a:ext>
            </a:extLst>
          </p:cNvPr>
          <p:cNvSpPr txBox="1"/>
          <p:nvPr/>
        </p:nvSpPr>
        <p:spPr>
          <a:xfrm>
            <a:off x="9248415" y="1844400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9877F8-7129-342F-4C13-9C132514E7DA}"/>
              </a:ext>
            </a:extLst>
          </p:cNvPr>
          <p:cNvSpPr txBox="1"/>
          <p:nvPr/>
        </p:nvSpPr>
        <p:spPr>
          <a:xfrm>
            <a:off x="10520449" y="1851198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4</a:t>
            </a:r>
          </a:p>
        </p:txBody>
      </p:sp>
    </p:spTree>
    <p:extLst>
      <p:ext uri="{BB962C8B-B14F-4D97-AF65-F5344CB8AC3E}">
        <p14:creationId xmlns:p14="http://schemas.microsoft.com/office/powerpoint/2010/main" val="256675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E673619-ACCC-DC3B-CCD3-AB00D51E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935" y="3365328"/>
            <a:ext cx="3925811" cy="261720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F6108FA-9A61-1F42-81C1-46F529CF7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595" y="38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F782DD-DF10-5A4C-B847-36BE286C030B}"/>
              </a:ext>
            </a:extLst>
          </p:cNvPr>
          <p:cNvGrpSpPr/>
          <p:nvPr/>
        </p:nvGrpSpPr>
        <p:grpSpPr>
          <a:xfrm>
            <a:off x="3899647" y="386748"/>
            <a:ext cx="7718612" cy="6202311"/>
            <a:chOff x="4109864" y="391191"/>
            <a:chExt cx="7718612" cy="620231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AAED243-BD3E-6B45-AE72-33694FCC51FD}"/>
                </a:ext>
              </a:extLst>
            </p:cNvPr>
            <p:cNvSpPr/>
            <p:nvPr/>
          </p:nvSpPr>
          <p:spPr>
            <a:xfrm>
              <a:off x="7903493" y="3035601"/>
              <a:ext cx="3607127" cy="328554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4F7AB2-5046-CE48-9CE7-E71F87DFE98D}"/>
                </a:ext>
              </a:extLst>
            </p:cNvPr>
            <p:cNvSpPr txBox="1"/>
            <p:nvPr/>
          </p:nvSpPr>
          <p:spPr>
            <a:xfrm>
              <a:off x="7533770" y="6019298"/>
              <a:ext cx="226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Sink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11CF62-20BC-1845-AB17-7B992AE6CB7E}"/>
                    </a:ext>
                  </a:extLst>
                </p:cNvPr>
                <p:cNvSpPr txBox="1"/>
                <p:nvPr/>
              </p:nvSpPr>
              <p:spPr>
                <a:xfrm>
                  <a:off x="9386664" y="6024332"/>
                  <a:ext cx="186003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Operating Temperature: 25 </a:t>
                  </a:r>
                  <a14:m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11CF62-20BC-1845-AB17-7B992AE6C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6664" y="6024332"/>
                  <a:ext cx="186003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72A3A2B-0707-BE45-9B70-B7FDAB4F9688}"/>
                </a:ext>
              </a:extLst>
            </p:cNvPr>
            <p:cNvSpPr/>
            <p:nvPr/>
          </p:nvSpPr>
          <p:spPr>
            <a:xfrm>
              <a:off x="4109864" y="391191"/>
              <a:ext cx="7718612" cy="620231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BE84E9E3-7486-334D-ACFA-FC4EBA1738E5}"/>
              </a:ext>
            </a:extLst>
          </p:cNvPr>
          <p:cNvSpPr txBox="1">
            <a:spLocks/>
          </p:cNvSpPr>
          <p:nvPr/>
        </p:nvSpPr>
        <p:spPr>
          <a:xfrm>
            <a:off x="676164" y="466403"/>
            <a:ext cx="2742600" cy="2387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Receiver System 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Block Diagram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4E830B-71D5-4E13-BAC4-DFBD9505EBC2}"/>
              </a:ext>
            </a:extLst>
          </p:cNvPr>
          <p:cNvGrpSpPr/>
          <p:nvPr/>
        </p:nvGrpSpPr>
        <p:grpSpPr>
          <a:xfrm>
            <a:off x="5310918" y="606484"/>
            <a:ext cx="1336225" cy="1151820"/>
            <a:chOff x="5101696" y="1530426"/>
            <a:chExt cx="1906624" cy="1643502"/>
          </a:xfrm>
        </p:grpSpPr>
        <p:pic>
          <p:nvPicPr>
            <p:cNvPr id="48" name="Picture 4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68374952-AC0D-E8FA-824A-F3BE1368F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1696" y="1530426"/>
              <a:ext cx="1906624" cy="164350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3C12A2-182B-3B8F-9099-DDD0E0F62692}"/>
                </a:ext>
              </a:extLst>
            </p:cNvPr>
            <p:cNvSpPr txBox="1"/>
            <p:nvPr/>
          </p:nvSpPr>
          <p:spPr>
            <a:xfrm>
              <a:off x="5382066" y="2098247"/>
              <a:ext cx="1232709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RSL20 Camera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7AD5AF3-B88E-0589-3828-9ADC04F2118B}"/>
              </a:ext>
            </a:extLst>
          </p:cNvPr>
          <p:cNvGrpSpPr/>
          <p:nvPr/>
        </p:nvGrpSpPr>
        <p:grpSpPr>
          <a:xfrm>
            <a:off x="4202087" y="1851162"/>
            <a:ext cx="6148758" cy="3922913"/>
            <a:chOff x="4469212" y="2254399"/>
            <a:chExt cx="6148758" cy="392291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57ADA0-1BA6-647A-5D39-F6B76B98E5A5}"/>
                </a:ext>
              </a:extLst>
            </p:cNvPr>
            <p:cNvGrpSpPr/>
            <p:nvPr/>
          </p:nvGrpSpPr>
          <p:grpSpPr>
            <a:xfrm>
              <a:off x="8529536" y="4352701"/>
              <a:ext cx="2088434" cy="1480517"/>
              <a:chOff x="1818509" y="2990606"/>
              <a:chExt cx="2088434" cy="1480517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A4C444F-01D7-BA14-70CA-5D8B99608930}"/>
                  </a:ext>
                </a:extLst>
              </p:cNvPr>
              <p:cNvGrpSpPr/>
              <p:nvPr/>
            </p:nvGrpSpPr>
            <p:grpSpPr>
              <a:xfrm>
                <a:off x="1818509" y="2990606"/>
                <a:ext cx="2088434" cy="1480517"/>
                <a:chOff x="6689030" y="3006262"/>
                <a:chExt cx="2088434" cy="1480517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F9AB35C-06F4-088E-50F2-427A4099C631}"/>
                    </a:ext>
                  </a:extLst>
                </p:cNvPr>
                <p:cNvSpPr txBox="1"/>
                <p:nvPr/>
              </p:nvSpPr>
              <p:spPr>
                <a:xfrm>
                  <a:off x="7671571" y="3315773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PV 2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FD70682-D884-77A1-BD66-F52F1CAC6969}"/>
                    </a:ext>
                  </a:extLst>
                </p:cNvPr>
                <p:cNvSpPr txBox="1"/>
                <p:nvPr/>
              </p:nvSpPr>
              <p:spPr>
                <a:xfrm>
                  <a:off x="8288707" y="3323468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PV 3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6298BF-7209-2312-D489-49733A6F9189}"/>
                    </a:ext>
                  </a:extLst>
                </p:cNvPr>
                <p:cNvSpPr txBox="1"/>
                <p:nvPr/>
              </p:nvSpPr>
              <p:spPr>
                <a:xfrm>
                  <a:off x="8270946" y="3949970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PV 4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7C3CD9-6B7F-127B-5687-2267FDBE2140}"/>
                    </a:ext>
                  </a:extLst>
                </p:cNvPr>
                <p:cNvSpPr txBox="1"/>
                <p:nvPr/>
              </p:nvSpPr>
              <p:spPr>
                <a:xfrm>
                  <a:off x="7663650" y="3006262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CC7D9C-4289-B08A-6F92-F8ADAC8DB50B}"/>
                    </a:ext>
                  </a:extLst>
                </p:cNvPr>
                <p:cNvSpPr txBox="1"/>
                <p:nvPr/>
              </p:nvSpPr>
              <p:spPr>
                <a:xfrm>
                  <a:off x="8266770" y="3006262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80DC0F-019A-1EB7-307C-2EF901938B58}"/>
                    </a:ext>
                  </a:extLst>
                </p:cNvPr>
                <p:cNvSpPr txBox="1"/>
                <p:nvPr/>
              </p:nvSpPr>
              <p:spPr>
                <a:xfrm>
                  <a:off x="7658616" y="3664667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274F7E-7E04-3448-B89F-1BBC95E41D06}"/>
                    </a:ext>
                  </a:extLst>
                </p:cNvPr>
                <p:cNvSpPr txBox="1"/>
                <p:nvPr/>
              </p:nvSpPr>
              <p:spPr>
                <a:xfrm>
                  <a:off x="8266050" y="3656967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661B9B-07C7-5C78-AEF0-41098ABE0967}"/>
                    </a:ext>
                  </a:extLst>
                </p:cNvPr>
                <p:cNvSpPr txBox="1"/>
                <p:nvPr/>
              </p:nvSpPr>
              <p:spPr>
                <a:xfrm>
                  <a:off x="7653551" y="4240558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0196BA-4DD4-D1EB-22A4-4365D10E1CBC}"/>
                    </a:ext>
                  </a:extLst>
                </p:cNvPr>
                <p:cNvSpPr txBox="1"/>
                <p:nvPr/>
              </p:nvSpPr>
              <p:spPr>
                <a:xfrm>
                  <a:off x="8260235" y="4235313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F615CA-0AED-F527-5003-E219BF1180DD}"/>
                    </a:ext>
                  </a:extLst>
                </p:cNvPr>
                <p:cNvSpPr txBox="1"/>
                <p:nvPr/>
              </p:nvSpPr>
              <p:spPr>
                <a:xfrm>
                  <a:off x="7657157" y="3581937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DD6E77B-AA15-1B3D-8822-0737B60E1033}"/>
                    </a:ext>
                  </a:extLst>
                </p:cNvPr>
                <p:cNvSpPr txBox="1"/>
                <p:nvPr/>
              </p:nvSpPr>
              <p:spPr>
                <a:xfrm>
                  <a:off x="8270947" y="3576846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77AB4E0-7B58-C47D-5346-E92C09C30150}"/>
                    </a:ext>
                  </a:extLst>
                </p:cNvPr>
                <p:cNvSpPr txBox="1"/>
                <p:nvPr/>
              </p:nvSpPr>
              <p:spPr>
                <a:xfrm>
                  <a:off x="6692106" y="3899689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320B28-1943-F7A9-8CDC-29E6DB09F2FA}"/>
                    </a:ext>
                  </a:extLst>
                </p:cNvPr>
                <p:cNvSpPr txBox="1"/>
                <p:nvPr/>
              </p:nvSpPr>
              <p:spPr>
                <a:xfrm>
                  <a:off x="6692105" y="4025551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0D656C-38DB-40D6-AABA-B9E8BC9F23DB}"/>
                    </a:ext>
                  </a:extLst>
                </p:cNvPr>
                <p:cNvSpPr txBox="1"/>
                <p:nvPr/>
              </p:nvSpPr>
              <p:spPr>
                <a:xfrm>
                  <a:off x="6692104" y="3443147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62B6D48-3AA5-DFC0-9A6F-926380BA9345}"/>
                    </a:ext>
                  </a:extLst>
                </p:cNvPr>
                <p:cNvSpPr txBox="1"/>
                <p:nvPr/>
              </p:nvSpPr>
              <p:spPr>
                <a:xfrm>
                  <a:off x="6695172" y="3050609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28473B1-63B6-30D5-BAAD-712A69A1C267}"/>
                    </a:ext>
                  </a:extLst>
                </p:cNvPr>
                <p:cNvSpPr txBox="1"/>
                <p:nvPr/>
              </p:nvSpPr>
              <p:spPr>
                <a:xfrm>
                  <a:off x="6689032" y="3328140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C24FDE4-02F2-256F-2582-2C71BCD52002}"/>
                    </a:ext>
                  </a:extLst>
                </p:cNvPr>
                <p:cNvSpPr txBox="1"/>
                <p:nvPr/>
              </p:nvSpPr>
              <p:spPr>
                <a:xfrm>
                  <a:off x="6689031" y="3196042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890E0D-E35F-900F-44B9-A4DBC908F40E}"/>
                    </a:ext>
                  </a:extLst>
                </p:cNvPr>
                <p:cNvSpPr txBox="1"/>
                <p:nvPr/>
              </p:nvSpPr>
              <p:spPr>
                <a:xfrm>
                  <a:off x="6689030" y="3780078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647C40-028E-2F3E-4AF4-DA2EDBA43E15}"/>
                    </a:ext>
                  </a:extLst>
                </p:cNvPr>
                <p:cNvSpPr txBox="1"/>
                <p:nvPr/>
              </p:nvSpPr>
              <p:spPr>
                <a:xfrm>
                  <a:off x="6694758" y="4162179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BB2BC21-9892-3AF9-690A-16C6A43E7D41}"/>
                  </a:ext>
                </a:extLst>
              </p:cNvPr>
              <p:cNvSpPr txBox="1"/>
              <p:nvPr/>
            </p:nvSpPr>
            <p:spPr>
              <a:xfrm>
                <a:off x="2787440" y="3936956"/>
                <a:ext cx="488757" cy="246221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PV 1</a:t>
                </a: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9F08981-30EF-5F97-81FF-A4A0BA9AD7C6}"/>
                </a:ext>
              </a:extLst>
            </p:cNvPr>
            <p:cNvGrpSpPr/>
            <p:nvPr/>
          </p:nvGrpSpPr>
          <p:grpSpPr>
            <a:xfrm>
              <a:off x="4469212" y="2254399"/>
              <a:ext cx="4222480" cy="3922913"/>
              <a:chOff x="4469212" y="2254399"/>
              <a:chExt cx="4222480" cy="39229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83C9A8D-804E-70D7-1DCE-52C05CE4D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4904419" y="3849556"/>
                <a:ext cx="1892549" cy="2762963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C00335F-B0CE-9E12-F736-5DCADDE0D339}"/>
                  </a:ext>
                </a:extLst>
              </p:cNvPr>
              <p:cNvGrpSpPr/>
              <p:nvPr/>
            </p:nvGrpSpPr>
            <p:grpSpPr>
              <a:xfrm rot="16200000">
                <a:off x="5734082" y="2569596"/>
                <a:ext cx="1834051" cy="1203658"/>
                <a:chOff x="3264676" y="1714431"/>
                <a:chExt cx="2370238" cy="1555546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6C960495-5BD1-329C-B895-6AAAAC105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4676" y="1946131"/>
                  <a:ext cx="2370238" cy="1323846"/>
                </a:xfrm>
                <a:prstGeom prst="rect">
                  <a:avLst/>
                </a:prstGeom>
              </p:spPr>
            </p:pic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02F78B-81EF-6084-E9A2-8CE9D6FBA581}"/>
                    </a:ext>
                  </a:extLst>
                </p:cNvPr>
                <p:cNvSpPr/>
                <p:nvPr/>
              </p:nvSpPr>
              <p:spPr>
                <a:xfrm>
                  <a:off x="3690521" y="1714431"/>
                  <a:ext cx="1289196" cy="15394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284A621-6E2C-D34C-A28B-ADDE5EC2EC40}"/>
                    </a:ext>
                  </a:extLst>
                </p:cNvPr>
                <p:cNvSpPr txBox="1"/>
                <p:nvPr/>
              </p:nvSpPr>
              <p:spPr>
                <a:xfrm rot="5400000">
                  <a:off x="3610207" y="2213288"/>
                  <a:ext cx="1423587" cy="517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Boost DC-DC Converter</a:t>
                  </a:r>
                </a:p>
              </p:txBody>
            </p: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154FD8-602D-24BE-1274-848D9697C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8340" y="5250342"/>
                <a:ext cx="128502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CBF31D8-670E-0EA8-F859-B24D29FDFF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151" y="5631728"/>
                <a:ext cx="128621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97326EF-F75D-2EF3-8596-EA8FEA78E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35187" y="5385529"/>
                <a:ext cx="13481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84B854D-FE01-2065-2590-391AF0048C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78414" y="5508618"/>
                <a:ext cx="14049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3346536-739C-E467-44F0-7B7928A14D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151" y="4546638"/>
                <a:ext cx="12862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C18C19F-8BED-DD2F-5B46-4204889368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9779" y="4923821"/>
                <a:ext cx="202191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B1F57D5-4426-DFF5-2AAA-ED14F005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150" y="5016680"/>
                <a:ext cx="0" cy="23366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9A245DD-5985-BCEB-2A47-8F8274F40F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1449" y="5016680"/>
                <a:ext cx="73689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65A9CFB-8481-C167-A723-F3B70B573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151" y="4546638"/>
                <a:ext cx="0" cy="1208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26DC53A-C9B0-361C-2BA7-82EC0C81BE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297" y="4667479"/>
                <a:ext cx="1862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67EDB1-F860-F6C4-3037-D6FF267886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4297" y="4667479"/>
                <a:ext cx="0" cy="962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12574F-7037-618A-4919-EBACF0C89D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151" y="5631728"/>
                <a:ext cx="0" cy="14627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E4689CB-3B65-1A8B-8AF8-5A1E674B8E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297" y="5777998"/>
                <a:ext cx="186431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09FC100-130F-E936-E8C5-0A93090F5C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8397" y="4833636"/>
                <a:ext cx="0" cy="94436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2AFA325-90FE-3D62-8C8D-4650A72D8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79455" y="4489731"/>
                <a:ext cx="0" cy="10188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E63749F-7E44-9590-D9AB-6F038487E9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187" y="4489731"/>
                <a:ext cx="0" cy="8957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6C6CFD-6268-78AA-77F2-9BD1683B4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7642" y="4489731"/>
                <a:ext cx="4378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C7BBBF7-D6F4-CD7F-0669-2159C9F716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6379" y="4800679"/>
                <a:ext cx="1185313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BAA48ED-BDDA-F037-618B-CDC400DDB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2850" y="4667479"/>
                <a:ext cx="112884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3E2FBC0-A176-183F-9661-CE7CC2EE3DD5}"/>
                  </a:ext>
                </a:extLst>
              </p:cNvPr>
              <p:cNvSpPr/>
              <p:nvPr/>
            </p:nvSpPr>
            <p:spPr>
              <a:xfrm flipV="1">
                <a:off x="7252934" y="446706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B598BBE2-8533-4302-9410-25A0CB726257}"/>
                  </a:ext>
                </a:extLst>
              </p:cNvPr>
              <p:cNvSpPr/>
              <p:nvPr/>
            </p:nvSpPr>
            <p:spPr>
              <a:xfrm flipV="1">
                <a:off x="7314197" y="44673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5214020-712D-AB9F-CDD3-63FBBBB7ED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2850" y="4398724"/>
                <a:ext cx="0" cy="2687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85B5DA7A-C7DC-FC8D-F4DF-95FFD7B6F1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8943" y="4398724"/>
                <a:ext cx="0" cy="4019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486A57D-1DC4-39B5-7538-B96BD8A2D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80933" y="4401899"/>
                <a:ext cx="118191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CE00D4AD-2BA4-CADF-2639-ACDD08DD3B28}"/>
                  </a:ext>
                </a:extLst>
              </p:cNvPr>
              <p:cNvSpPr/>
              <p:nvPr/>
            </p:nvSpPr>
            <p:spPr>
              <a:xfrm flipV="1">
                <a:off x="7483520" y="437992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66A5EBF-D658-4175-CBE0-0F1D8BE22E9F}"/>
                  </a:ext>
                </a:extLst>
              </p:cNvPr>
              <p:cNvSpPr/>
              <p:nvPr/>
            </p:nvSpPr>
            <p:spPr>
              <a:xfrm flipV="1">
                <a:off x="7542797" y="437842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8E12EA4-3189-0E26-2927-D886EE199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92729" y="4021988"/>
                <a:ext cx="0" cy="4677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585132-CA8F-ACB9-F4D6-749D519D0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0933" y="4021988"/>
                <a:ext cx="0" cy="3767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3C22D85-2EFB-AD1A-BD47-ECFB67E78A7D}"/>
              </a:ext>
            </a:extLst>
          </p:cNvPr>
          <p:cNvSpPr/>
          <p:nvPr/>
        </p:nvSpPr>
        <p:spPr>
          <a:xfrm>
            <a:off x="5983477" y="1819183"/>
            <a:ext cx="664166" cy="212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BDA5366-9C76-2D56-0590-02FFDC422E96}"/>
              </a:ext>
            </a:extLst>
          </p:cNvPr>
          <p:cNvCxnSpPr>
            <a:cxnSpLocks/>
          </p:cNvCxnSpPr>
          <p:nvPr/>
        </p:nvCxnSpPr>
        <p:spPr>
          <a:xfrm flipV="1">
            <a:off x="6228563" y="914400"/>
            <a:ext cx="0" cy="1117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54A225B-C8A4-9CC6-5244-F984C8B2838D}"/>
              </a:ext>
            </a:extLst>
          </p:cNvPr>
          <p:cNvCxnSpPr>
            <a:cxnSpLocks/>
          </p:cNvCxnSpPr>
          <p:nvPr/>
        </p:nvCxnSpPr>
        <p:spPr>
          <a:xfrm flipV="1">
            <a:off x="6496851" y="799278"/>
            <a:ext cx="0" cy="123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8ABEAAA-C109-0785-3AC3-F6E867393A8C}"/>
              </a:ext>
            </a:extLst>
          </p:cNvPr>
          <p:cNvCxnSpPr>
            <a:cxnSpLocks/>
          </p:cNvCxnSpPr>
          <p:nvPr/>
        </p:nvCxnSpPr>
        <p:spPr>
          <a:xfrm>
            <a:off x="6228563" y="914400"/>
            <a:ext cx="3320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BA3E3C0-3EF9-7218-30EF-D802C6A18A8B}"/>
              </a:ext>
            </a:extLst>
          </p:cNvPr>
          <p:cNvCxnSpPr>
            <a:cxnSpLocks/>
          </p:cNvCxnSpPr>
          <p:nvPr/>
        </p:nvCxnSpPr>
        <p:spPr>
          <a:xfrm flipV="1">
            <a:off x="6560646" y="797454"/>
            <a:ext cx="0" cy="1169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89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4345-1DCE-E044-AAEB-FE1E8487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Design Specifications, </a:t>
            </a:r>
            <a:b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cm x 5 cm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Cell Form Factor,</a:t>
            </a:r>
            <a:b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4-PV,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99B8-8659-F94E-8CFD-CFB52FF0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765"/>
            <a:ext cx="10515600" cy="470911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Peripherals:</a:t>
            </a: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Array: 2 leads (+ and -) leads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TEG module’s 2 leads (+ and -)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 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ESP-32 Wi-Fi camera</a:t>
            </a: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Internals: 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Pads for soldered PV cells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PWM Control DSP, MCU, or FPGA for Switch Control</a:t>
            </a: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 DC-DC Converter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with Low-Pass Filter: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9.72 V to 5 V </a:t>
            </a:r>
          </a:p>
          <a:p>
            <a:pPr marL="457200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R, L, C, MOSFET Switch (Voltage-Controlled)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 Ports as Female Connectors</a:t>
            </a:r>
          </a:p>
          <a:p>
            <a:pPr marL="457200" lvl="1" indent="0">
              <a:buNone/>
            </a:pPr>
            <a:endParaRPr lang="en-US" sz="2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Requirements:</a:t>
            </a: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8 - 30 V: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PV cell has a 0.34 W power output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PV cell has a 2.43 V voltage output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2.43 V x 4 PV cells; Voltage output = 9.72 V for a series connection</a:t>
            </a:r>
          </a:p>
          <a:p>
            <a:pPr lvl="2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current = 0.14 A for a series connection</a:t>
            </a:r>
          </a:p>
          <a:p>
            <a:pPr marL="457200" lvl="1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V at 180 mA or 0.18 A = 0.9 W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Miscellaneous: 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Sink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6B82A5-C0AB-8111-B92C-31004956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0" y="4092076"/>
            <a:ext cx="4288922" cy="21470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38D710-CC11-7740-0EFA-489C747BED59}"/>
              </a:ext>
            </a:extLst>
          </p:cNvPr>
          <p:cNvGrpSpPr/>
          <p:nvPr/>
        </p:nvGrpSpPr>
        <p:grpSpPr>
          <a:xfrm>
            <a:off x="7098872" y="429808"/>
            <a:ext cx="4134678" cy="3889245"/>
            <a:chOff x="6096000" y="1320298"/>
            <a:chExt cx="5357798" cy="50397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0993D7-3363-3230-BD31-BC8C4549D734}"/>
                </a:ext>
              </a:extLst>
            </p:cNvPr>
            <p:cNvGrpSpPr/>
            <p:nvPr/>
          </p:nvGrpSpPr>
          <p:grpSpPr>
            <a:xfrm>
              <a:off x="7501464" y="1320298"/>
              <a:ext cx="3952334" cy="4164339"/>
              <a:chOff x="7501464" y="1320298"/>
              <a:chExt cx="3952334" cy="4164339"/>
            </a:xfrm>
          </p:grpSpPr>
          <p:pic>
            <p:nvPicPr>
              <p:cNvPr id="9" name="Picture 8" descr="Graphical user interface, diagram, application&#10;&#10;Description automatically generated">
                <a:extLst>
                  <a:ext uri="{FF2B5EF4-FFF2-40B4-BE49-F238E27FC236}">
                    <a16:creationId xmlns:a16="http://schemas.microsoft.com/office/drawing/2014/main" id="{9ED1B324-3A50-ECC0-EB44-FAECB8D17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1464" y="1373362"/>
                <a:ext cx="3952334" cy="411127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A6E6F-1B8F-2F4E-7770-3E70FB96562E}"/>
                  </a:ext>
                </a:extLst>
              </p:cNvPr>
              <p:cNvSpPr/>
              <p:nvPr/>
            </p:nvSpPr>
            <p:spPr>
              <a:xfrm>
                <a:off x="7986531" y="1320298"/>
                <a:ext cx="3206188" cy="3703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681E3C1-D603-6FF8-BC5B-A90BDD4595EF}"/>
                  </a:ext>
                </a:extLst>
              </p:cNvPr>
              <p:cNvSpPr/>
              <p:nvPr/>
            </p:nvSpPr>
            <p:spPr>
              <a:xfrm>
                <a:off x="7874537" y="2460666"/>
                <a:ext cx="3318182" cy="9683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47C2F0-DA06-A9E9-F5CE-3CC5F6971F9F}"/>
                  </a:ext>
                </a:extLst>
              </p:cNvPr>
              <p:cNvSpPr/>
              <p:nvPr/>
            </p:nvSpPr>
            <p:spPr>
              <a:xfrm>
                <a:off x="7986530" y="4166045"/>
                <a:ext cx="3150191" cy="8457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C6D52F-0FDB-5F9F-4F1D-FB42CCFC13FC}"/>
                </a:ext>
              </a:extLst>
            </p:cNvPr>
            <p:cNvSpPr/>
            <p:nvPr/>
          </p:nvSpPr>
          <p:spPr>
            <a:xfrm>
              <a:off x="6096000" y="5391725"/>
              <a:ext cx="3318181" cy="9683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390363-4AFA-D64D-F6D8-436BB3AE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  <a14:imgEffect>
                      <a14:colorTemperature colorTemp="4939"/>
                    </a14:imgEffect>
                    <a14:imgEffect>
                      <a14:saturation sat="0"/>
                    </a14:imgEffect>
                    <a14:imgEffect>
                      <a14:brightnessContrast bright="10000" contras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9501" y="1522329"/>
            <a:ext cx="1580121" cy="1609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2ACC47-8398-D876-7540-B65761BEE84C}"/>
              </a:ext>
            </a:extLst>
          </p:cNvPr>
          <p:cNvSpPr txBox="1"/>
          <p:nvPr/>
        </p:nvSpPr>
        <p:spPr>
          <a:xfrm>
            <a:off x="10178083" y="453673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01CE01-0E49-A8F8-A424-D68E7C5E8AE6}"/>
              </a:ext>
            </a:extLst>
          </p:cNvPr>
          <p:cNvSpPr txBox="1"/>
          <p:nvPr/>
        </p:nvSpPr>
        <p:spPr>
          <a:xfrm>
            <a:off x="8871819" y="455197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7DC8F0-8766-B8D5-B2BB-9BAF683F9A1C}"/>
              </a:ext>
            </a:extLst>
          </p:cNvPr>
          <p:cNvSpPr txBox="1"/>
          <p:nvPr/>
        </p:nvSpPr>
        <p:spPr>
          <a:xfrm>
            <a:off x="8913754" y="1811587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78FC70-741C-5456-AEB2-D52362BDD464}"/>
              </a:ext>
            </a:extLst>
          </p:cNvPr>
          <p:cNvSpPr txBox="1"/>
          <p:nvPr/>
        </p:nvSpPr>
        <p:spPr>
          <a:xfrm>
            <a:off x="10178082" y="1811587"/>
            <a:ext cx="488757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 4</a:t>
            </a:r>
          </a:p>
        </p:txBody>
      </p:sp>
    </p:spTree>
    <p:extLst>
      <p:ext uri="{BB962C8B-B14F-4D97-AF65-F5344CB8AC3E}">
        <p14:creationId xmlns:p14="http://schemas.microsoft.com/office/powerpoint/2010/main" val="243396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15FDD1D0-B245-04A6-A677-1263C80D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039" y="3254436"/>
            <a:ext cx="3775363" cy="251690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F6108FA-9A61-1F42-81C1-46F529CF7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595" y="38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F782DD-DF10-5A4C-B847-36BE286C030B}"/>
              </a:ext>
            </a:extLst>
          </p:cNvPr>
          <p:cNvGrpSpPr/>
          <p:nvPr/>
        </p:nvGrpSpPr>
        <p:grpSpPr>
          <a:xfrm>
            <a:off x="3255818" y="349689"/>
            <a:ext cx="7972431" cy="6121563"/>
            <a:chOff x="3466035" y="354132"/>
            <a:chExt cx="7972431" cy="612156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AAED243-BD3E-6B45-AE72-33694FCC51FD}"/>
                </a:ext>
              </a:extLst>
            </p:cNvPr>
            <p:cNvSpPr/>
            <p:nvPr/>
          </p:nvSpPr>
          <p:spPr>
            <a:xfrm>
              <a:off x="7669050" y="2976243"/>
              <a:ext cx="3316516" cy="315322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4F7AB2-5046-CE48-9CE7-E71F87DFE98D}"/>
                </a:ext>
              </a:extLst>
            </p:cNvPr>
            <p:cNvSpPr txBox="1"/>
            <p:nvPr/>
          </p:nvSpPr>
          <p:spPr>
            <a:xfrm>
              <a:off x="7365420" y="5767951"/>
              <a:ext cx="2269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Sink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11CF62-20BC-1845-AB17-7B992AE6CB7E}"/>
                    </a:ext>
                  </a:extLst>
                </p:cNvPr>
                <p:cNvSpPr txBox="1"/>
                <p:nvPr/>
              </p:nvSpPr>
              <p:spPr>
                <a:xfrm>
                  <a:off x="8928313" y="5771903"/>
                  <a:ext cx="186003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Operating Temperature: 25 </a:t>
                  </a:r>
                  <a14:m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11CF62-20BC-1845-AB17-7B992AE6C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8313" y="5771903"/>
                  <a:ext cx="1860038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72A3A2B-0707-BE45-9B70-B7FDAB4F9688}"/>
                </a:ext>
              </a:extLst>
            </p:cNvPr>
            <p:cNvSpPr/>
            <p:nvPr/>
          </p:nvSpPr>
          <p:spPr>
            <a:xfrm>
              <a:off x="3466035" y="354132"/>
              <a:ext cx="7972431" cy="612156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BE84E9E3-7486-334D-ACFA-FC4EBA1738E5}"/>
              </a:ext>
            </a:extLst>
          </p:cNvPr>
          <p:cNvSpPr txBox="1">
            <a:spLocks/>
          </p:cNvSpPr>
          <p:nvPr/>
        </p:nvSpPr>
        <p:spPr>
          <a:xfrm>
            <a:off x="401503" y="466403"/>
            <a:ext cx="2742600" cy="2387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Receiver System 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Block Diagram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4E830B-71D5-4E13-BAC4-DFBD9505EBC2}"/>
              </a:ext>
            </a:extLst>
          </p:cNvPr>
          <p:cNvGrpSpPr/>
          <p:nvPr/>
        </p:nvGrpSpPr>
        <p:grpSpPr>
          <a:xfrm>
            <a:off x="4615302" y="606484"/>
            <a:ext cx="1330075" cy="1146519"/>
            <a:chOff x="5101696" y="1530426"/>
            <a:chExt cx="1906624" cy="1643502"/>
          </a:xfrm>
        </p:grpSpPr>
        <p:pic>
          <p:nvPicPr>
            <p:cNvPr id="48" name="Picture 4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68374952-AC0D-E8FA-824A-F3BE1368F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1696" y="1530426"/>
              <a:ext cx="1906624" cy="164350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3C12A2-182B-3B8F-9099-DDD0E0F62692}"/>
                </a:ext>
              </a:extLst>
            </p:cNvPr>
            <p:cNvSpPr txBox="1"/>
            <p:nvPr/>
          </p:nvSpPr>
          <p:spPr>
            <a:xfrm>
              <a:off x="5382066" y="2098247"/>
              <a:ext cx="1232709" cy="24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RSL20 Camera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7AD5AF3-B88E-0589-3828-9ADC04F2118B}"/>
              </a:ext>
            </a:extLst>
          </p:cNvPr>
          <p:cNvGrpSpPr/>
          <p:nvPr/>
        </p:nvGrpSpPr>
        <p:grpSpPr>
          <a:xfrm>
            <a:off x="3499008" y="1851162"/>
            <a:ext cx="6709001" cy="3922913"/>
            <a:chOff x="4469212" y="2254399"/>
            <a:chExt cx="6709001" cy="392291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957ADA0-1BA6-647A-5D39-F6B76B98E5A5}"/>
                </a:ext>
              </a:extLst>
            </p:cNvPr>
            <p:cNvGrpSpPr/>
            <p:nvPr/>
          </p:nvGrpSpPr>
          <p:grpSpPr>
            <a:xfrm>
              <a:off x="8711583" y="4123454"/>
              <a:ext cx="2466630" cy="1652169"/>
              <a:chOff x="2000556" y="2761359"/>
              <a:chExt cx="2466630" cy="165216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A4C444F-01D7-BA14-70CA-5D8B99608930}"/>
                  </a:ext>
                </a:extLst>
              </p:cNvPr>
              <p:cNvGrpSpPr/>
              <p:nvPr/>
            </p:nvGrpSpPr>
            <p:grpSpPr>
              <a:xfrm>
                <a:off x="2000556" y="2761359"/>
                <a:ext cx="2466630" cy="1652169"/>
                <a:chOff x="6871077" y="2777015"/>
                <a:chExt cx="2466630" cy="1652169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F9AB35C-06F4-088E-50F2-427A4099C631}"/>
                    </a:ext>
                  </a:extLst>
                </p:cNvPr>
                <p:cNvSpPr txBox="1"/>
                <p:nvPr/>
              </p:nvSpPr>
              <p:spPr>
                <a:xfrm>
                  <a:off x="8027271" y="3072471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PV 2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FD70682-D884-77A1-BD66-F52F1CAC6969}"/>
                    </a:ext>
                  </a:extLst>
                </p:cNvPr>
                <p:cNvSpPr txBox="1"/>
                <p:nvPr/>
              </p:nvSpPr>
              <p:spPr>
                <a:xfrm>
                  <a:off x="8848950" y="3066481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PV 3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6298BF-7209-2312-D489-49733A6F9189}"/>
                    </a:ext>
                  </a:extLst>
                </p:cNvPr>
                <p:cNvSpPr txBox="1"/>
                <p:nvPr/>
              </p:nvSpPr>
              <p:spPr>
                <a:xfrm>
                  <a:off x="8843126" y="3889355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PV 4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7C3CD9-6B7F-127B-5687-2267FDBE2140}"/>
                    </a:ext>
                  </a:extLst>
                </p:cNvPr>
                <p:cNvSpPr txBox="1"/>
                <p:nvPr/>
              </p:nvSpPr>
              <p:spPr>
                <a:xfrm>
                  <a:off x="8569829" y="2999981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CC7D9C-4289-B08A-6F92-F8ADAC8DB50B}"/>
                    </a:ext>
                  </a:extLst>
                </p:cNvPr>
                <p:cNvSpPr txBox="1"/>
                <p:nvPr/>
              </p:nvSpPr>
              <p:spPr>
                <a:xfrm>
                  <a:off x="7740732" y="2995320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80DC0F-019A-1EB7-307C-2EF901938B58}"/>
                    </a:ext>
                  </a:extLst>
                </p:cNvPr>
                <p:cNvSpPr txBox="1"/>
                <p:nvPr/>
              </p:nvSpPr>
              <p:spPr>
                <a:xfrm>
                  <a:off x="7739642" y="3819230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274F7E-7E04-3448-B89F-1BBC95E41D06}"/>
                    </a:ext>
                  </a:extLst>
                </p:cNvPr>
                <p:cNvSpPr txBox="1"/>
                <p:nvPr/>
              </p:nvSpPr>
              <p:spPr>
                <a:xfrm>
                  <a:off x="8569435" y="3813399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661B9B-07C7-5C78-AEF0-41098ABE0967}"/>
                    </a:ext>
                  </a:extLst>
                </p:cNvPr>
                <p:cNvSpPr txBox="1"/>
                <p:nvPr/>
              </p:nvSpPr>
              <p:spPr>
                <a:xfrm>
                  <a:off x="7740733" y="3968706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0196BA-4DD4-D1EB-22A4-4365D10E1CBC}"/>
                    </a:ext>
                  </a:extLst>
                </p:cNvPr>
                <p:cNvSpPr txBox="1"/>
                <p:nvPr/>
              </p:nvSpPr>
              <p:spPr>
                <a:xfrm>
                  <a:off x="8570526" y="3962877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F615CA-0AED-F527-5003-E219BF1180DD}"/>
                    </a:ext>
                  </a:extLst>
                </p:cNvPr>
                <p:cNvSpPr txBox="1"/>
                <p:nvPr/>
              </p:nvSpPr>
              <p:spPr>
                <a:xfrm>
                  <a:off x="8569284" y="3142437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DD6E77B-AA15-1B3D-8822-0737B60E1033}"/>
                    </a:ext>
                  </a:extLst>
                </p:cNvPr>
                <p:cNvSpPr txBox="1"/>
                <p:nvPr/>
              </p:nvSpPr>
              <p:spPr>
                <a:xfrm>
                  <a:off x="7739642" y="3145152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77AB4E0-7B58-C47D-5346-E92C09C30150}"/>
                    </a:ext>
                  </a:extLst>
                </p:cNvPr>
                <p:cNvSpPr txBox="1"/>
                <p:nvPr/>
              </p:nvSpPr>
              <p:spPr>
                <a:xfrm>
                  <a:off x="6873644" y="3805600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320B28-1943-F7A9-8CDC-29E6DB09F2FA}"/>
                    </a:ext>
                  </a:extLst>
                </p:cNvPr>
                <p:cNvSpPr txBox="1"/>
                <p:nvPr/>
              </p:nvSpPr>
              <p:spPr>
                <a:xfrm>
                  <a:off x="6875238" y="3977942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0D656C-38DB-40D6-AABA-B9E8BC9F23DB}"/>
                    </a:ext>
                  </a:extLst>
                </p:cNvPr>
                <p:cNvSpPr txBox="1"/>
                <p:nvPr/>
              </p:nvSpPr>
              <p:spPr>
                <a:xfrm>
                  <a:off x="6878796" y="3338824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62B6D48-3AA5-DFC0-9A6F-926380BA9345}"/>
                    </a:ext>
                  </a:extLst>
                </p:cNvPr>
                <p:cNvSpPr txBox="1"/>
                <p:nvPr/>
              </p:nvSpPr>
              <p:spPr>
                <a:xfrm>
                  <a:off x="6877457" y="2777015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28473B1-63B6-30D5-BAAD-712A69A1C267}"/>
                    </a:ext>
                  </a:extLst>
                </p:cNvPr>
                <p:cNvSpPr txBox="1"/>
                <p:nvPr/>
              </p:nvSpPr>
              <p:spPr>
                <a:xfrm>
                  <a:off x="6877456" y="3169771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C24FDE4-02F2-256F-2582-2C71BCD52002}"/>
                    </a:ext>
                  </a:extLst>
                </p:cNvPr>
                <p:cNvSpPr txBox="1"/>
                <p:nvPr/>
              </p:nvSpPr>
              <p:spPr>
                <a:xfrm>
                  <a:off x="6877455" y="2985144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890E0D-E35F-900F-44B9-A4DBC908F40E}"/>
                    </a:ext>
                  </a:extLst>
                </p:cNvPr>
                <p:cNvSpPr txBox="1"/>
                <p:nvPr/>
              </p:nvSpPr>
              <p:spPr>
                <a:xfrm>
                  <a:off x="6871077" y="3646871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647C40-028E-2F3E-4AF4-DA2EDBA43E15}"/>
                    </a:ext>
                  </a:extLst>
                </p:cNvPr>
                <p:cNvSpPr txBox="1"/>
                <p:nvPr/>
              </p:nvSpPr>
              <p:spPr>
                <a:xfrm>
                  <a:off x="6873644" y="4182963"/>
                  <a:ext cx="488757" cy="24622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BB2BC21-9892-3AF9-690A-16C6A43E7D41}"/>
                  </a:ext>
                </a:extLst>
              </p:cNvPr>
              <p:cNvSpPr txBox="1"/>
              <p:nvPr/>
            </p:nvSpPr>
            <p:spPr>
              <a:xfrm>
                <a:off x="3144645" y="3875047"/>
                <a:ext cx="488757" cy="246221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PV 1</a:t>
                </a: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9F08981-30EF-5F97-81FF-A4A0BA9AD7C6}"/>
                </a:ext>
              </a:extLst>
            </p:cNvPr>
            <p:cNvGrpSpPr/>
            <p:nvPr/>
          </p:nvGrpSpPr>
          <p:grpSpPr>
            <a:xfrm>
              <a:off x="4469212" y="2254399"/>
              <a:ext cx="4450854" cy="3922913"/>
              <a:chOff x="4469212" y="2254399"/>
              <a:chExt cx="4450854" cy="39229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83C9A8D-804E-70D7-1DCE-52C05CE4D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4904419" y="3849556"/>
                <a:ext cx="1892549" cy="2762963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C00335F-B0CE-9E12-F736-5DCADDE0D339}"/>
                  </a:ext>
                </a:extLst>
              </p:cNvPr>
              <p:cNvGrpSpPr/>
              <p:nvPr/>
            </p:nvGrpSpPr>
            <p:grpSpPr>
              <a:xfrm rot="16200000">
                <a:off x="5734082" y="2569596"/>
                <a:ext cx="1834051" cy="1203658"/>
                <a:chOff x="3264676" y="1714431"/>
                <a:chExt cx="2370238" cy="1555546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6C960495-5BD1-329C-B895-6AAAAC105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4676" y="1946131"/>
                  <a:ext cx="2370238" cy="1323846"/>
                </a:xfrm>
                <a:prstGeom prst="rect">
                  <a:avLst/>
                </a:prstGeom>
              </p:spPr>
            </p:pic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02F78B-81EF-6084-E9A2-8CE9D6FBA581}"/>
                    </a:ext>
                  </a:extLst>
                </p:cNvPr>
                <p:cNvSpPr/>
                <p:nvPr/>
              </p:nvSpPr>
              <p:spPr>
                <a:xfrm>
                  <a:off x="3690521" y="1714431"/>
                  <a:ext cx="1289196" cy="15394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284A621-6E2C-D34C-A28B-ADDE5EC2EC40}"/>
                    </a:ext>
                  </a:extLst>
                </p:cNvPr>
                <p:cNvSpPr txBox="1"/>
                <p:nvPr/>
              </p:nvSpPr>
              <p:spPr>
                <a:xfrm rot="5400000">
                  <a:off x="3610207" y="2213288"/>
                  <a:ext cx="1423587" cy="517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Boost DC-DC Converter</a:t>
                  </a:r>
                </a:p>
              </p:txBody>
            </p: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154FD8-602D-24BE-1274-848D9697C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151" y="5113859"/>
                <a:ext cx="151176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CBF31D8-670E-0EA8-F859-B24D29FDFF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151" y="5653789"/>
                <a:ext cx="151928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97326EF-F75D-2EF3-8596-EA8FEA78E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35187" y="5282946"/>
                <a:ext cx="15782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84B854D-FE01-2065-2590-391AF0048C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79455" y="5454227"/>
                <a:ext cx="16339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3346536-739C-E467-44F0-7B7928A14D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00780" y="4261942"/>
                <a:ext cx="151565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C18C19F-8BED-DD2F-5B46-4204889368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1449" y="4927691"/>
                <a:ext cx="202191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B1F57D5-4426-DFF5-2AAA-ED14F005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150" y="5012739"/>
                <a:ext cx="0" cy="1011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9A245DD-5985-BCEB-2A47-8F8274F40F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1449" y="5016680"/>
                <a:ext cx="73689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65A9CFB-8481-C167-A723-F3B70B573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151" y="4259488"/>
                <a:ext cx="0" cy="4116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26DC53A-C9B0-361C-2BA7-82EC0C81BE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297" y="4667479"/>
                <a:ext cx="1862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67EDB1-F860-F6C4-3037-D6FF267886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4297" y="4667479"/>
                <a:ext cx="0" cy="962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12574F-7037-618A-4919-EBACF0C89D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151" y="5653789"/>
                <a:ext cx="0" cy="12420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E4689CB-3B65-1A8B-8AF8-5A1E674B8E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297" y="5777998"/>
                <a:ext cx="186431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09FC100-130F-E936-E8C5-0A93090F5C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8397" y="4833636"/>
                <a:ext cx="0" cy="94436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2AFA325-90FE-3D62-8C8D-4650A72D8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79455" y="4489731"/>
                <a:ext cx="0" cy="964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E63749F-7E44-9590-D9AB-6F038487E9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5187" y="4489731"/>
                <a:ext cx="0" cy="7932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66C6CFD-6268-78AA-77F2-9BD1683B4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7642" y="4489731"/>
                <a:ext cx="4378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C7BBBF7-D6F4-CD7F-0669-2159C9F716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06379" y="4642949"/>
                <a:ext cx="141368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BAA48ED-BDDA-F037-618B-CDC400DDBE69}"/>
                  </a:ext>
                </a:extLst>
              </p:cNvPr>
              <p:cNvCxnSpPr>
                <a:cxnSpLocks/>
                <a:endCxn id="147" idx="2"/>
              </p:cNvCxnSpPr>
              <p:nvPr/>
            </p:nvCxnSpPr>
            <p:spPr>
              <a:xfrm flipH="1" flipV="1">
                <a:off x="7485218" y="4452091"/>
                <a:ext cx="1433406" cy="415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3E2FBC0-A176-183F-9661-CE7CC2EE3DD5}"/>
                  </a:ext>
                </a:extLst>
              </p:cNvPr>
              <p:cNvSpPr/>
              <p:nvPr/>
            </p:nvSpPr>
            <p:spPr>
              <a:xfrm flipV="1">
                <a:off x="7252934" y="446706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B598BBE2-8533-4302-9410-25A0CB726257}"/>
                  </a:ext>
                </a:extLst>
              </p:cNvPr>
              <p:cNvSpPr/>
              <p:nvPr/>
            </p:nvSpPr>
            <p:spPr>
              <a:xfrm flipV="1">
                <a:off x="7314197" y="44673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85B5DA7A-C7DC-FC8D-F4DF-95FFD7B6F1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8943" y="4398724"/>
                <a:ext cx="0" cy="2405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486A57D-1DC4-39B5-7538-B96BD8A2D497}"/>
                  </a:ext>
                </a:extLst>
              </p:cNvPr>
              <p:cNvCxnSpPr>
                <a:cxnSpLocks/>
                <a:stCxn id="146" idx="6"/>
              </p:cNvCxnSpPr>
              <p:nvPr/>
            </p:nvCxnSpPr>
            <p:spPr>
              <a:xfrm flipH="1" flipV="1">
                <a:off x="6380933" y="4401899"/>
                <a:ext cx="1148306" cy="88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CE00D4AD-2BA4-CADF-2639-ACDD08DD3B28}"/>
                  </a:ext>
                </a:extLst>
              </p:cNvPr>
              <p:cNvSpPr/>
              <p:nvPr/>
            </p:nvSpPr>
            <p:spPr>
              <a:xfrm flipV="1">
                <a:off x="7483520" y="437992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66A5EBF-D658-4175-CBE0-0F1D8BE22E9F}"/>
                  </a:ext>
                </a:extLst>
              </p:cNvPr>
              <p:cNvSpPr/>
              <p:nvPr/>
            </p:nvSpPr>
            <p:spPr>
              <a:xfrm flipV="1">
                <a:off x="7485218" y="4429232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8E12EA4-3189-0E26-2927-D886EE199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92729" y="4021988"/>
                <a:ext cx="0" cy="4677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585132-CA8F-ACB9-F4D6-749D519D0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0933" y="4021988"/>
                <a:ext cx="0" cy="3767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3C22D85-2EFB-AD1A-BD47-ECFB67E78A7D}"/>
              </a:ext>
            </a:extLst>
          </p:cNvPr>
          <p:cNvSpPr/>
          <p:nvPr/>
        </p:nvSpPr>
        <p:spPr>
          <a:xfrm>
            <a:off x="5317568" y="1815926"/>
            <a:ext cx="664166" cy="212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BDA5366-9C76-2D56-0590-02FFDC422E96}"/>
              </a:ext>
            </a:extLst>
          </p:cNvPr>
          <p:cNvCxnSpPr>
            <a:cxnSpLocks/>
          </p:cNvCxnSpPr>
          <p:nvPr/>
        </p:nvCxnSpPr>
        <p:spPr>
          <a:xfrm flipV="1">
            <a:off x="5526297" y="914400"/>
            <a:ext cx="0" cy="11139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54A225B-C8A4-9CC6-5244-F984C8B2838D}"/>
              </a:ext>
            </a:extLst>
          </p:cNvPr>
          <p:cNvCxnSpPr>
            <a:cxnSpLocks/>
          </p:cNvCxnSpPr>
          <p:nvPr/>
        </p:nvCxnSpPr>
        <p:spPr>
          <a:xfrm flipV="1">
            <a:off x="5790146" y="799278"/>
            <a:ext cx="0" cy="1229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8ABEAAA-C109-0785-3AC3-F6E867393A8C}"/>
              </a:ext>
            </a:extLst>
          </p:cNvPr>
          <p:cNvCxnSpPr>
            <a:cxnSpLocks/>
          </p:cNvCxnSpPr>
          <p:nvPr/>
        </p:nvCxnSpPr>
        <p:spPr>
          <a:xfrm>
            <a:off x="5526297" y="914400"/>
            <a:ext cx="3320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BA3E3C0-3EF9-7218-30EF-D802C6A18A8B}"/>
              </a:ext>
            </a:extLst>
          </p:cNvPr>
          <p:cNvCxnSpPr>
            <a:cxnSpLocks/>
          </p:cNvCxnSpPr>
          <p:nvPr/>
        </p:nvCxnSpPr>
        <p:spPr>
          <a:xfrm flipV="1">
            <a:off x="5858380" y="797454"/>
            <a:ext cx="0" cy="1169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88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97E5-E654-AC38-358A-CABA2904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Unit Testing</a:t>
            </a:r>
          </a:p>
        </p:txBody>
      </p:sp>
      <p:pic>
        <p:nvPicPr>
          <p:cNvPr id="5" name="Picture 4" descr="A picture containing indoor, items, different, arranged&#10;&#10;Description automatically generated">
            <a:extLst>
              <a:ext uri="{FF2B5EF4-FFF2-40B4-BE49-F238E27FC236}">
                <a16:creationId xmlns:a16="http://schemas.microsoft.com/office/drawing/2014/main" id="{53DF002C-0DE9-45A2-A939-C541CE7B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982" y="1640764"/>
            <a:ext cx="6004035" cy="450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4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F9B87-8C85-00C4-7199-C224F55D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06053" y="1743732"/>
            <a:ext cx="4494048" cy="3370536"/>
          </a:xfrm>
          <a:prstGeom prst="rect">
            <a:avLst/>
          </a:prstGeom>
        </p:spPr>
      </p:pic>
      <p:pic>
        <p:nvPicPr>
          <p:cNvPr id="4" name="Picture 3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953CFF6A-293E-C767-9DBA-BCFAD645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60" y="1181976"/>
            <a:ext cx="3370536" cy="44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8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B6352239-9AF4-F2ED-EBE9-8BA706AF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5" y="1767708"/>
            <a:ext cx="4430110" cy="3322583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465DC83-7F66-08F3-C8C5-FCD56AF0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70785" y="1146941"/>
            <a:ext cx="6085490" cy="4564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2E295-3A22-6A1B-F6A8-67B55059D469}"/>
              </a:ext>
            </a:extLst>
          </p:cNvPr>
          <p:cNvSpPr txBox="1"/>
          <p:nvPr/>
        </p:nvSpPr>
        <p:spPr>
          <a:xfrm>
            <a:off x="662149" y="5192110"/>
            <a:ext cx="3090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Arrangement,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4-PV Cells,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Factor 2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(Unit Testing without DC-DC Converter using the Electrical Load Instrumentation)</a:t>
            </a:r>
          </a:p>
        </p:txBody>
      </p:sp>
    </p:spTree>
    <p:extLst>
      <p:ext uri="{BB962C8B-B14F-4D97-AF65-F5344CB8AC3E}">
        <p14:creationId xmlns:p14="http://schemas.microsoft.com/office/powerpoint/2010/main" val="32629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AE8C-447B-46E2-46D9-8391169F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Unit Testing Measurements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C96A5-751D-8811-9B64-F4ED32331286}"/>
              </a:ext>
            </a:extLst>
          </p:cNvPr>
          <p:cNvSpPr txBox="1"/>
          <p:nvPr/>
        </p:nvSpPr>
        <p:spPr>
          <a:xfrm>
            <a:off x="838199" y="1902373"/>
            <a:ext cx="10515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Laser Optical Power 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W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9.98 V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0.007 A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Electrical Power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(9.98 V)(0.007 A) = </a:t>
            </a:r>
            <a:r>
              <a: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0.06986 W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I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9.8 mA 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 (Set)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demonstrates power loss based on the </a:t>
            </a:r>
            <a:r>
              <a: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expected output power = 0.</a:t>
            </a:r>
            <a:r>
              <a:rPr lang="en-US" sz="1800" b="1" u="none" strike="noStrik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421024 W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32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990466-008B-E446-9557-78325ED8DA86}"/>
              </a:ext>
            </a:extLst>
          </p:cNvPr>
          <p:cNvCxnSpPr>
            <a:cxnSpLocks/>
          </p:cNvCxnSpPr>
          <p:nvPr/>
        </p:nvCxnSpPr>
        <p:spPr>
          <a:xfrm flipV="1">
            <a:off x="7768471" y="4230839"/>
            <a:ext cx="1860167" cy="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356354-BD60-104D-AC21-746E0F432393}"/>
              </a:ext>
            </a:extLst>
          </p:cNvPr>
          <p:cNvCxnSpPr>
            <a:cxnSpLocks/>
          </p:cNvCxnSpPr>
          <p:nvPr/>
        </p:nvCxnSpPr>
        <p:spPr>
          <a:xfrm flipV="1">
            <a:off x="10218655" y="1232796"/>
            <a:ext cx="0" cy="2833648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7FB648-86D7-304A-90E6-6F1189FD3FC8}"/>
              </a:ext>
            </a:extLst>
          </p:cNvPr>
          <p:cNvGraphicFramePr>
            <a:graphicFrameLocks noGrp="1"/>
          </p:cNvGraphicFramePr>
          <p:nvPr/>
        </p:nvGraphicFramePr>
        <p:xfrm>
          <a:off x="627983" y="6029904"/>
          <a:ext cx="10515600" cy="9753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7476372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Solar Cell: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Si-based vertical multi-junction PV cell </a:t>
                      </a:r>
                    </a:p>
                    <a:p>
                      <a:br>
                        <a:rPr lang="en-US" dirty="0">
                          <a:effectLst/>
                          <a:latin typeface="Calibri" panose="020F0502020204030204" pitchFamily="34" charset="0"/>
                        </a:rPr>
                      </a:br>
                      <a:endParaRPr lang="en-US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006591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9F6108FA-9A61-1F42-81C1-46F529CF7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595" y="3867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DB5925-5E7C-0D45-85CB-9F67E84AE060}"/>
              </a:ext>
            </a:extLst>
          </p:cNvPr>
          <p:cNvGrpSpPr/>
          <p:nvPr/>
        </p:nvGrpSpPr>
        <p:grpSpPr>
          <a:xfrm>
            <a:off x="455894" y="934802"/>
            <a:ext cx="10982572" cy="5095102"/>
            <a:chOff x="455894" y="946746"/>
            <a:chExt cx="10982572" cy="50951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3F782DD-DF10-5A4C-B847-36BE286C030B}"/>
                </a:ext>
              </a:extLst>
            </p:cNvPr>
            <p:cNvGrpSpPr/>
            <p:nvPr/>
          </p:nvGrpSpPr>
          <p:grpSpPr>
            <a:xfrm>
              <a:off x="455894" y="946746"/>
              <a:ext cx="10982572" cy="5095102"/>
              <a:chOff x="455894" y="946746"/>
              <a:chExt cx="10982572" cy="50951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3F77BC-C107-5D4A-84D8-876637C8433C}"/>
                  </a:ext>
                </a:extLst>
              </p:cNvPr>
              <p:cNvSpPr txBox="1"/>
              <p:nvPr/>
            </p:nvSpPr>
            <p:spPr>
              <a:xfrm>
                <a:off x="2559728" y="4122242"/>
                <a:ext cx="831366" cy="276999"/>
              </a:xfrm>
              <a:prstGeom prst="rect">
                <a:avLst/>
              </a:prstGeom>
              <a:solidFill>
                <a:schemeClr val="bg1">
                  <a:alpha val="69020"/>
                </a:schemeClr>
              </a:solidFill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Solar Cell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2D0D6A-B62D-0041-81C9-02D98D7FE78D}"/>
                  </a:ext>
                </a:extLst>
              </p:cNvPr>
              <p:cNvSpPr txBox="1"/>
              <p:nvPr/>
            </p:nvSpPr>
            <p:spPr>
              <a:xfrm>
                <a:off x="9628638" y="4091496"/>
                <a:ext cx="1385162" cy="46166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ESP32 Wi-Fi Camera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8E97A1-2644-7042-84D5-27271000B830}"/>
                  </a:ext>
                </a:extLst>
              </p:cNvPr>
              <p:cNvSpPr txBox="1"/>
              <p:nvPr/>
            </p:nvSpPr>
            <p:spPr>
              <a:xfrm>
                <a:off x="6011345" y="4125482"/>
                <a:ext cx="1762509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DC-DC Converter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6C7DB4-1F83-2D44-8EE0-8AB44B328329}"/>
                  </a:ext>
                </a:extLst>
              </p:cNvPr>
              <p:cNvSpPr txBox="1"/>
              <p:nvPr/>
            </p:nvSpPr>
            <p:spPr>
              <a:xfrm>
                <a:off x="9585392" y="946746"/>
                <a:ext cx="1428408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 Computer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AAED243-BD3E-6B45-AE72-33694FCC51FD}"/>
                  </a:ext>
                </a:extLst>
              </p:cNvPr>
              <p:cNvSpPr/>
              <p:nvPr/>
            </p:nvSpPr>
            <p:spPr>
              <a:xfrm>
                <a:off x="1061282" y="2876372"/>
                <a:ext cx="4157714" cy="23449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732493-A688-6F44-9078-DA018947D1F8}"/>
                  </a:ext>
                </a:extLst>
              </p:cNvPr>
              <p:cNvSpPr txBox="1"/>
              <p:nvPr/>
            </p:nvSpPr>
            <p:spPr>
              <a:xfrm rot="16200000">
                <a:off x="9035271" y="2543722"/>
                <a:ext cx="21519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Wi-Fi Video Stream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4F7AB2-5046-CE48-9CE7-E71F87DFE98D}"/>
                  </a:ext>
                </a:extLst>
              </p:cNvPr>
              <p:cNvSpPr txBox="1"/>
              <p:nvPr/>
            </p:nvSpPr>
            <p:spPr>
              <a:xfrm>
                <a:off x="455894" y="4495732"/>
                <a:ext cx="2269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Heat Sink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811CF62-20BC-1845-AB17-7B992AE6CB7E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781" y="4699973"/>
                    <a:ext cx="150903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Operating Temperature: 25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oMath>
                    </a14:m>
                    <a:endPara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811CF62-20BC-1845-AB17-7B992AE6C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6781" y="4699973"/>
                    <a:ext cx="1509037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7978B8-331D-A242-A6DB-0A0A1EE382DC}"/>
                  </a:ext>
                </a:extLst>
              </p:cNvPr>
              <p:cNvSpPr txBox="1"/>
              <p:nvPr/>
            </p:nvSpPr>
            <p:spPr>
              <a:xfrm>
                <a:off x="2353475" y="2043218"/>
                <a:ext cx="1247626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Plated Temperature Sensor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2FBDE3-8F07-9942-8657-E412882B2291}"/>
                  </a:ext>
                </a:extLst>
              </p:cNvPr>
              <p:cNvSpPr txBox="1"/>
              <p:nvPr/>
            </p:nvSpPr>
            <p:spPr>
              <a:xfrm>
                <a:off x="3791889" y="3097463"/>
                <a:ext cx="1297980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TEG (Thermoelectric Generator)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2C57D43-4398-D441-9686-5A821F536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0339" y="3454854"/>
                <a:ext cx="0" cy="6673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7813EFD-4409-F648-9D77-18B087212BD1}"/>
                  </a:ext>
                </a:extLst>
              </p:cNvPr>
              <p:cNvSpPr txBox="1"/>
              <p:nvPr/>
            </p:nvSpPr>
            <p:spPr>
              <a:xfrm>
                <a:off x="4593448" y="3175170"/>
                <a:ext cx="1934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2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converted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9637035-7656-5243-AC5E-37C9A05438E8}"/>
                  </a:ext>
                </a:extLst>
              </p:cNvPr>
              <p:cNvSpPr txBox="1"/>
              <p:nvPr/>
            </p:nvSpPr>
            <p:spPr>
              <a:xfrm>
                <a:off x="7615442" y="3970001"/>
                <a:ext cx="1934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2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5 V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72A3A2B-0707-BE45-9B70-B7FDAB4F9688}"/>
                  </a:ext>
                </a:extLst>
              </p:cNvPr>
              <p:cNvSpPr/>
              <p:nvPr/>
            </p:nvSpPr>
            <p:spPr>
              <a:xfrm>
                <a:off x="753533" y="1666552"/>
                <a:ext cx="10684933" cy="3989181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ACB599E-C734-334F-BD0A-58B85B147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9869" y="3463021"/>
                <a:ext cx="10804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1D1EA76-58A7-5B4B-AEB1-633204343B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02935" y="3429000"/>
                <a:ext cx="0" cy="6932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7FCB55F-F7F5-1546-B27E-2F088B19D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2935" y="3429000"/>
                <a:ext cx="6889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15177C7-4D01-C24D-BA8B-FBA572588B54}"/>
                  </a:ext>
                </a:extLst>
              </p:cNvPr>
              <p:cNvSpPr txBox="1"/>
              <p:nvPr/>
            </p:nvSpPr>
            <p:spPr>
              <a:xfrm>
                <a:off x="2353475" y="3147490"/>
                <a:ext cx="1934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Heat</a:t>
                </a:r>
                <a:r>
                  <a:rPr lang="en-US" sz="12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diss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1FD8919-F22E-904F-A1A8-709A0A07A53A}"/>
                  </a:ext>
                </a:extLst>
              </p:cNvPr>
              <p:cNvSpPr txBox="1"/>
              <p:nvPr/>
            </p:nvSpPr>
            <p:spPr>
              <a:xfrm>
                <a:off x="4316758" y="5764849"/>
                <a:ext cx="38086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 Conceptual Block Diagram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B45E9D8-D812-DC4C-8050-BAD8AF1CD348}"/>
                </a:ext>
              </a:extLst>
            </p:cNvPr>
            <p:cNvCxnSpPr>
              <a:cxnSpLocks/>
            </p:cNvCxnSpPr>
            <p:nvPr/>
          </p:nvCxnSpPr>
          <p:spPr>
            <a:xfrm>
              <a:off x="10345421" y="1244740"/>
              <a:ext cx="0" cy="2846756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BE84E9E3-7486-334D-ACFA-FC4EBA1738E5}"/>
              </a:ext>
            </a:extLst>
          </p:cNvPr>
          <p:cNvSpPr txBox="1">
            <a:spLocks/>
          </p:cNvSpPr>
          <p:nvPr/>
        </p:nvSpPr>
        <p:spPr>
          <a:xfrm>
            <a:off x="664513" y="355131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Receiver System 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Block Diagram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CB68A5-51AB-9D42-9410-D170872BD253}"/>
              </a:ext>
            </a:extLst>
          </p:cNvPr>
          <p:cNvSpPr txBox="1"/>
          <p:nvPr/>
        </p:nvSpPr>
        <p:spPr>
          <a:xfrm>
            <a:off x="3638452" y="4504347"/>
            <a:ext cx="1049739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 (Thermoelectric Cooler)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E7E3F8-1841-C54A-96E8-59189FC02AFE}"/>
              </a:ext>
            </a:extLst>
          </p:cNvPr>
          <p:cNvSpPr txBox="1"/>
          <p:nvPr/>
        </p:nvSpPr>
        <p:spPr>
          <a:xfrm>
            <a:off x="3610757" y="3973801"/>
            <a:ext cx="193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V &lt; 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30 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B42599-1C83-9642-8635-CA51F14F845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391094" y="4248798"/>
            <a:ext cx="2620251" cy="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B3C135-9994-8142-8C11-0789695C532F}"/>
              </a:ext>
            </a:extLst>
          </p:cNvPr>
          <p:cNvCxnSpPr>
            <a:cxnSpLocks/>
          </p:cNvCxnSpPr>
          <p:nvPr/>
        </p:nvCxnSpPr>
        <p:spPr>
          <a:xfrm>
            <a:off x="2975411" y="4758964"/>
            <a:ext cx="658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7FC5DE-4ADF-1E4A-8EE1-7D2FEA471F90}"/>
              </a:ext>
            </a:extLst>
          </p:cNvPr>
          <p:cNvCxnSpPr>
            <a:stCxn id="8" idx="0"/>
          </p:cNvCxnSpPr>
          <p:nvPr/>
        </p:nvCxnSpPr>
        <p:spPr>
          <a:xfrm flipV="1">
            <a:off x="2975411" y="2686314"/>
            <a:ext cx="0" cy="1423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9CDE2B-2BEF-6D4F-A9B4-CAF0E50D411F}"/>
              </a:ext>
            </a:extLst>
          </p:cNvPr>
          <p:cNvCxnSpPr>
            <a:endCxn id="8" idx="2"/>
          </p:cNvCxnSpPr>
          <p:nvPr/>
        </p:nvCxnSpPr>
        <p:spPr>
          <a:xfrm flipV="1">
            <a:off x="2975411" y="4387297"/>
            <a:ext cx="0" cy="371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8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415A7FB-0E59-4CEA-0DFD-CC90F680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222" y="1431176"/>
            <a:ext cx="6727556" cy="458351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05044A-F5CB-CEF3-E5F2-D25A36871B92}"/>
              </a:ext>
            </a:extLst>
          </p:cNvPr>
          <p:cNvSpPr txBox="1">
            <a:spLocks/>
          </p:cNvSpPr>
          <p:nvPr/>
        </p:nvSpPr>
        <p:spPr>
          <a:xfrm>
            <a:off x="626413" y="583731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Receiver Load: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RSL20 Camera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6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057DEC5A-03CA-540A-3289-75F454F1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71" y="1508671"/>
            <a:ext cx="8210858" cy="4758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DD07A-C43B-2027-4489-C5A7FC70ABBD}"/>
              </a:ext>
            </a:extLst>
          </p:cNvPr>
          <p:cNvSpPr txBox="1">
            <a:spLocks/>
          </p:cNvSpPr>
          <p:nvPr/>
        </p:nvSpPr>
        <p:spPr>
          <a:xfrm>
            <a:off x="626413" y="583731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Receiver Load: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RSL20 Camera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0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9FCEF0B-11A4-1C12-A446-B0EE16498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03" t="52407" r="2715" b="14243"/>
          <a:stretch/>
        </p:blipFill>
        <p:spPr>
          <a:xfrm>
            <a:off x="6536987" y="2481260"/>
            <a:ext cx="5026364" cy="3481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ED5E3-BB02-FA46-13C1-682851411B2D}"/>
              </a:ext>
            </a:extLst>
          </p:cNvPr>
          <p:cNvSpPr txBox="1"/>
          <p:nvPr/>
        </p:nvSpPr>
        <p:spPr>
          <a:xfrm>
            <a:off x="628649" y="2607651"/>
            <a:ext cx="619023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CONNECTING THE RECHARGEABLE BATTERY:</a:t>
            </a:r>
          </a:p>
          <a:p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BAT type: Li or Li−Po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BAT voltage = 3.7 V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BAT floating voltage = 4.2 V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Capacity = based on the use case 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(recommended 1700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charging current of the FAN54120 is fixed on the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board to 400 mA (fast charge). The following description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tests relate to Li−Po battery type LP435656: 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3.7 V 1700 </a:t>
            </a:r>
            <a:r>
              <a:rPr lang="en-US" sz="1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fitting into the PCB design dimensions.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A15175-DE6D-C00E-AFA7-ABA108B4473C}"/>
              </a:ext>
            </a:extLst>
          </p:cNvPr>
          <p:cNvSpPr txBox="1">
            <a:spLocks/>
          </p:cNvSpPr>
          <p:nvPr/>
        </p:nvSpPr>
        <p:spPr>
          <a:xfrm>
            <a:off x="724995" y="73477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Emulating The Rechargeable Battery Unit with the PV Power Converter Circuit</a:t>
            </a:r>
          </a:p>
        </p:txBody>
      </p:sp>
    </p:spTree>
    <p:extLst>
      <p:ext uri="{BB962C8B-B14F-4D97-AF65-F5344CB8AC3E}">
        <p14:creationId xmlns:p14="http://schemas.microsoft.com/office/powerpoint/2010/main" val="71803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1281</Words>
  <Application>Microsoft Macintosh PowerPoint</Application>
  <PresentationFormat>Widescreen</PresentationFormat>
  <Paragraphs>312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PV Converter Board</vt:lpstr>
      <vt:lpstr>Receiver Unit Testing</vt:lpstr>
      <vt:lpstr>PowerPoint Presentation</vt:lpstr>
      <vt:lpstr>PowerPoint Presentation</vt:lpstr>
      <vt:lpstr>Receiver Unit Testing Measurements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Design Specifications 1 cm x 1 cm MIH® VMJ PV Cell Form Factor,  4-PV, Series </vt:lpstr>
      <vt:lpstr>PowerPoint Presentation</vt:lpstr>
      <vt:lpstr>5. Design Specifications,  2.5 cm x 2.5 cm PV Cell Form Factor, 4-PV, Series</vt:lpstr>
      <vt:lpstr>PowerPoint Presentation</vt:lpstr>
      <vt:lpstr>7. Design Specifications,  5 cm x 5 cm PV Cell Form Factor, 4-PV, Series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Kido, Haruka</dc:creator>
  <cp:lastModifiedBy>Kido, Haruka</cp:lastModifiedBy>
  <cp:revision>17</cp:revision>
  <dcterms:created xsi:type="dcterms:W3CDTF">2023-02-23T02:02:48Z</dcterms:created>
  <dcterms:modified xsi:type="dcterms:W3CDTF">2023-02-24T16:31:06Z</dcterms:modified>
</cp:coreProperties>
</file>